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2.xml" ContentType="application/vnd.openxmlformats-officedocument.themeOverrid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4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5.xml" ContentType="application/vnd.openxmlformats-officedocument.themeOverr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80"/>
  </p:notesMasterIdLst>
  <p:sldIdLst>
    <p:sldId id="285" r:id="rId6"/>
    <p:sldId id="286" r:id="rId7"/>
    <p:sldId id="344" r:id="rId8"/>
    <p:sldId id="345" r:id="rId9"/>
    <p:sldId id="287" r:id="rId10"/>
    <p:sldId id="288" r:id="rId11"/>
    <p:sldId id="359" r:id="rId12"/>
    <p:sldId id="258" r:id="rId13"/>
    <p:sldId id="259" r:id="rId14"/>
    <p:sldId id="332" r:id="rId15"/>
    <p:sldId id="290" r:id="rId16"/>
    <p:sldId id="297" r:id="rId17"/>
    <p:sldId id="357" r:id="rId18"/>
    <p:sldId id="375" r:id="rId19"/>
    <p:sldId id="298" r:id="rId20"/>
    <p:sldId id="302" r:id="rId21"/>
    <p:sldId id="299" r:id="rId22"/>
    <p:sldId id="313" r:id="rId23"/>
    <p:sldId id="314" r:id="rId24"/>
    <p:sldId id="316" r:id="rId25"/>
    <p:sldId id="317" r:id="rId26"/>
    <p:sldId id="318" r:id="rId27"/>
    <p:sldId id="320" r:id="rId28"/>
    <p:sldId id="373" r:id="rId29"/>
    <p:sldId id="321" r:id="rId30"/>
    <p:sldId id="366" r:id="rId31"/>
    <p:sldId id="363" r:id="rId32"/>
    <p:sldId id="289" r:id="rId33"/>
    <p:sldId id="291" r:id="rId34"/>
    <p:sldId id="337" r:id="rId35"/>
    <p:sldId id="346" r:id="rId36"/>
    <p:sldId id="369" r:id="rId37"/>
    <p:sldId id="261" r:id="rId38"/>
    <p:sldId id="267" r:id="rId39"/>
    <p:sldId id="292" r:id="rId40"/>
    <p:sldId id="293" r:id="rId41"/>
    <p:sldId id="347" r:id="rId42"/>
    <p:sldId id="370" r:id="rId43"/>
    <p:sldId id="296" r:id="rId44"/>
    <p:sldId id="364" r:id="rId45"/>
    <p:sldId id="362" r:id="rId46"/>
    <p:sldId id="301" r:id="rId47"/>
    <p:sldId id="303" r:id="rId48"/>
    <p:sldId id="348" r:id="rId49"/>
    <p:sldId id="371" r:id="rId50"/>
    <p:sldId id="304" r:id="rId51"/>
    <p:sldId id="367" r:id="rId52"/>
    <p:sldId id="350" r:id="rId53"/>
    <p:sldId id="277" r:id="rId54"/>
    <p:sldId id="306" r:id="rId55"/>
    <p:sldId id="307" r:id="rId56"/>
    <p:sldId id="308" r:id="rId57"/>
    <p:sldId id="311" r:id="rId58"/>
    <p:sldId id="276" r:id="rId59"/>
    <p:sldId id="312" r:id="rId60"/>
    <p:sldId id="351" r:id="rId61"/>
    <p:sldId id="355" r:id="rId62"/>
    <p:sldId id="374" r:id="rId63"/>
    <p:sldId id="352" r:id="rId64"/>
    <p:sldId id="365" r:id="rId65"/>
    <p:sldId id="336" r:id="rId66"/>
    <p:sldId id="334" r:id="rId67"/>
    <p:sldId id="335" r:id="rId68"/>
    <p:sldId id="328" r:id="rId69"/>
    <p:sldId id="330" r:id="rId70"/>
    <p:sldId id="331" r:id="rId71"/>
    <p:sldId id="322" r:id="rId72"/>
    <p:sldId id="323" r:id="rId73"/>
    <p:sldId id="325" r:id="rId74"/>
    <p:sldId id="340" r:id="rId75"/>
    <p:sldId id="341" r:id="rId76"/>
    <p:sldId id="342" r:id="rId77"/>
    <p:sldId id="376" r:id="rId78"/>
    <p:sldId id="378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3" autoAdjust="0"/>
    <p:restoredTop sz="93878" autoAdjust="0"/>
  </p:normalViewPr>
  <p:slideViewPr>
    <p:cSldViewPr snapToGrid="0">
      <p:cViewPr varScale="1">
        <p:scale>
          <a:sx n="92" d="100"/>
          <a:sy n="92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hrive-dc.thrive.local\Shared\Development\Grants\Telligen%20Community%20Fund\Survey%20and%20Interview%20Questions\Results\CEP_Tables%20and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thrive-dc.thrive.local\Shared\Development\Grants\Telligen%20Community%20Fund\Survey%20and%20Interview%20Questions\Results\CEP_Tables%20and%20graph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8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hrive-dc.thrive.local\Shared\Development\Grants\Telligen%20Community%20Fund\Survey%20and%20Interview%20Questions\Results\CEP_Tables%20and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hrive-dc.thrive.local\Shared\Development\Grants\Telligen%20Community%20Fund\Survey%20and%20Interview%20Questions\Results\CEP_Tables%20and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thrive-dc.thrive.local\Shared\Development\Grants\Telligen%20Community%20Fund\Survey%20and%20Interview%20Questions\Results\CEP_Tables%20an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Gotham" panose="02000504040000020004" pitchFamily="50" charset="0"/>
              </a:rPr>
              <a:t>Race </a:t>
            </a:r>
            <a:r>
              <a:rPr lang="en-US" baseline="0" dirty="0">
                <a:solidFill>
                  <a:schemeClr val="tx1"/>
                </a:solidFill>
                <a:latin typeface="Gotham" panose="02000504040000020004" pitchFamily="50" charset="0"/>
              </a:rPr>
              <a:t>of Total cep respondents</a:t>
            </a:r>
            <a:endParaRPr lang="en-US" dirty="0">
              <a:solidFill>
                <a:schemeClr val="tx1"/>
              </a:solidFill>
              <a:latin typeface="Gotham" panose="02000504040000020004" pitchFamily="50" charset="0"/>
            </a:endParaRPr>
          </a:p>
        </c:rich>
      </c:tx>
      <c:layout>
        <c:manualLayout>
          <c:xMode val="edge"/>
          <c:yMode val="edge"/>
          <c:x val="0.1918740731963908"/>
          <c:y val="2.4362101625070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Gotham" panose="02000504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330356790216545"/>
          <c:y val="0.23656283928364377"/>
          <c:w val="0.46049714373938549"/>
          <c:h val="0.67595062665359607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E2-4456-A8E6-06E29E27BE09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solidFill>
                  <a:sysClr val="windowText" lastClr="0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E2-4456-A8E6-06E29E27BE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ysClr val="windowText" lastClr="0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E2-4456-A8E6-06E29E27BE09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CE2-4456-A8E6-06E29E27BE09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ysClr val="windowText" lastClr="0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CE2-4456-A8E6-06E29E27BE09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CE2-4456-A8E6-06E29E27BE09}"/>
              </c:ext>
            </c:extLst>
          </c:dPt>
          <c:dLbls>
            <c:dLbl>
              <c:idx val="0"/>
              <c:layout>
                <c:manualLayout>
                  <c:x val="-6.9311445508435932E-2"/>
                  <c:y val="-1.87416331994645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Gotham" panose="02000504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E2-4456-A8E6-06E29E27BE09}"/>
                </c:ext>
              </c:extLst>
            </c:dLbl>
            <c:dLbl>
              <c:idx val="1"/>
              <c:layout>
                <c:manualLayout>
                  <c:x val="7.6607387140902872E-2"/>
                  <c:y val="8.03212851405622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Gotham" panose="02000504040000020004" pitchFamily="50" charset="0"/>
                        <a:ea typeface="+mn-ea"/>
                        <a:cs typeface="+mn-cs"/>
                      </a:defRPr>
                    </a:pPr>
                    <a:fld id="{804BCD93-B65C-4BAE-9BF0-75CF3D020ED8}" type="CATEGORYNAME">
                      <a:rPr lang="en-US" sz="1400">
                        <a:solidFill>
                          <a:schemeClr val="tx1"/>
                        </a:solidFill>
                        <a:latin typeface="Gotham" panose="02000504040000020004" pitchFamily="50" charset="0"/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Gotham" panose="02000504040000020004" pitchFamily="50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Gotham" panose="02000504040000020004" pitchFamily="50" charset="0"/>
                      </a:rPr>
                      <a:t>
</a:t>
                    </a:r>
                    <a:fld id="{AB548D40-2D12-4BCA-BB3D-E33E9B5EE3BC}" type="PERCENTAGE">
                      <a:rPr lang="en-US" sz="1400" baseline="0">
                        <a:solidFill>
                          <a:schemeClr val="tx1"/>
                        </a:solidFill>
                        <a:latin typeface="Gotham" panose="02000504040000020004" pitchFamily="50" charset="0"/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Gotham" panose="02000504040000020004" pitchFamily="50" charset="0"/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tx1"/>
                      </a:solidFill>
                      <a:latin typeface="Gotham" panose="02000504040000020004" pitchFamily="50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Gotham" panose="02000504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CE2-4456-A8E6-06E29E27BE09}"/>
                </c:ext>
              </c:extLst>
            </c:dLbl>
            <c:dLbl>
              <c:idx val="2"/>
              <c:layout>
                <c:manualLayout>
                  <c:x val="1.2767897856817012E-2"/>
                  <c:y val="6.1579651941097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Gotham" panose="02000504040000020004" pitchFamily="50" charset="0"/>
                        <a:ea typeface="+mn-ea"/>
                        <a:cs typeface="+mn-cs"/>
                      </a:defRPr>
                    </a:pPr>
                    <a:fld id="{B5A5BEA9-96D0-436E-83B4-19C357A971F1}" type="CATEGORYNAME">
                      <a:rPr lang="en-US" sz="1400">
                        <a:solidFill>
                          <a:schemeClr val="tx1"/>
                        </a:solidFill>
                        <a:latin typeface="Gotham" panose="02000504040000020004" pitchFamily="50" charset="0"/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Gotham" panose="02000504040000020004" pitchFamily="50" charset="0"/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tx1"/>
                        </a:solidFill>
                        <a:latin typeface="Gotham" panose="02000504040000020004" pitchFamily="50" charset="0"/>
                      </a:rPr>
                      <a:t>
</a:t>
                    </a:r>
                    <a:fld id="{9671E288-6D8C-4CE4-8543-5F47820AEAB0}" type="PERCENTAGE">
                      <a:rPr lang="en-US" sz="1400" baseline="0">
                        <a:solidFill>
                          <a:schemeClr val="tx1"/>
                        </a:solidFill>
                        <a:latin typeface="Gotham" panose="02000504040000020004" pitchFamily="50" charset="0"/>
                      </a:rPr>
                      <a:pPr>
                        <a:defRPr sz="1400">
                          <a:solidFill>
                            <a:schemeClr val="tx1"/>
                          </a:solidFill>
                          <a:latin typeface="Gotham" panose="02000504040000020004" pitchFamily="50" charset="0"/>
                        </a:defRPr>
                      </a:pPr>
                      <a:t>[PERCENTAGE]</a:t>
                    </a:fld>
                    <a:endParaRPr lang="en-US" sz="1400" baseline="0" dirty="0">
                      <a:solidFill>
                        <a:schemeClr val="tx1"/>
                      </a:solidFill>
                      <a:latin typeface="Gotham" panose="02000504040000020004" pitchFamily="50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Gotham" panose="02000504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CE2-4456-A8E6-06E29E27BE09}"/>
                </c:ext>
              </c:extLst>
            </c:dLbl>
            <c:dLbl>
              <c:idx val="3"/>
              <c:layout>
                <c:manualLayout>
                  <c:x val="0.11491108071135417"/>
                  <c:y val="-2.94511378848729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Gotham" panose="02000504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E2-4456-A8E6-06E29E27BE09}"/>
                </c:ext>
              </c:extLst>
            </c:dLbl>
            <c:dLbl>
              <c:idx val="4"/>
              <c:layout>
                <c:manualLayout>
                  <c:x val="5.4719562243501982E-2"/>
                  <c:y val="1.0709504685408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Gotham" panose="02000504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E2-4456-A8E6-06E29E27BE09}"/>
                </c:ext>
              </c:extLst>
            </c:dLbl>
            <c:dLbl>
              <c:idx val="5"/>
              <c:layout>
                <c:manualLayout>
                  <c:x val="-3.6479708162334783E-3"/>
                  <c:y val="-7.22891566265060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Gotham" panose="02000504040000020004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E2-4456-A8E6-06E29E27B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Gotham" panose="020005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Demographics!$A$2:$A$7</c:f>
              <c:strCache>
                <c:ptCount val="6"/>
                <c:pt idx="0">
                  <c:v>American Indian or Alaska Native</c:v>
                </c:pt>
                <c:pt idx="1">
                  <c:v>Asian or Asian American</c:v>
                </c:pt>
                <c:pt idx="2">
                  <c:v>Black or African American</c:v>
                </c:pt>
                <c:pt idx="3">
                  <c:v>Did not respond</c:v>
                </c:pt>
                <c:pt idx="4">
                  <c:v>Two or more races</c:v>
                </c:pt>
                <c:pt idx="5">
                  <c:v>White or Caucasian</c:v>
                </c:pt>
              </c:strCache>
            </c:strRef>
          </c:cat>
          <c:val>
            <c:numRef>
              <c:f>Demographics!$B$2:$B$7</c:f>
              <c:numCache>
                <c:formatCode>###0</c:formatCode>
                <c:ptCount val="6"/>
                <c:pt idx="0">
                  <c:v>11</c:v>
                </c:pt>
                <c:pt idx="1">
                  <c:v>8</c:v>
                </c:pt>
                <c:pt idx="2">
                  <c:v>113</c:v>
                </c:pt>
                <c:pt idx="3">
                  <c:v>19</c:v>
                </c:pt>
                <c:pt idx="4">
                  <c:v>20</c:v>
                </c:pt>
                <c:pt idx="5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E2-4456-A8E6-06E29E27BE0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47089087680306"/>
          <c:y val="0"/>
          <c:w val="0.75920333387257033"/>
          <c:h val="1"/>
        </c:manualLayout>
      </c:layout>
      <c:pie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82-455E-A651-6E800528AA4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82-455E-A651-6E800528AA41}"/>
              </c:ext>
            </c:extLst>
          </c:dPt>
          <c:dLbls>
            <c:dLbl>
              <c:idx val="0"/>
              <c:layout>
                <c:manualLayout>
                  <c:x val="-0.19390130209312831"/>
                  <c:y val="-0.167604489536607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82-455E-A651-6E800528AA41}"/>
                </c:ext>
              </c:extLst>
            </c:dLbl>
            <c:dLbl>
              <c:idx val="1"/>
              <c:layout>
                <c:manualLayout>
                  <c:x val="0.2101260682644881"/>
                  <c:y val="0.190709046454767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82-455E-A651-6E800528A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CBO!$A$122:$A$123</c:f>
              <c:strCache>
                <c:ptCount val="2"/>
                <c:pt idx="0">
                  <c:v>Provided TPP Services &amp; Info</c:v>
                </c:pt>
                <c:pt idx="1">
                  <c:v>Does not provide TPP Services &amp; Info*</c:v>
                </c:pt>
              </c:strCache>
            </c:strRef>
          </c:cat>
          <c:val>
            <c:numRef>
              <c:f>CBO!$C$122:$C$123</c:f>
              <c:numCache>
                <c:formatCode>0%</c:formatCode>
                <c:ptCount val="2"/>
                <c:pt idx="0">
                  <c:v>0.70731707317073167</c:v>
                </c:pt>
                <c:pt idx="1">
                  <c:v>0.29268292682926828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82-455E-A651-6E800528AA4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CBO!$B$45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CBO!$A$46:$A$55</c:f>
              <c:strCache>
                <c:ptCount val="10"/>
                <c:pt idx="0">
                  <c:v>Puberty and Reproduction</c:v>
                </c:pt>
                <c:pt idx="1">
                  <c:v>Parent-Child Communication</c:v>
                </c:pt>
                <c:pt idx="2">
                  <c:v>Abstinence</c:v>
                </c:pt>
                <c:pt idx="3">
                  <c:v>Peer Pressure</c:v>
                </c:pt>
                <c:pt idx="4">
                  <c:v>LGBTQ information</c:v>
                </c:pt>
                <c:pt idx="5">
                  <c:v>Communication Skills w/ partners</c:v>
                </c:pt>
                <c:pt idx="6">
                  <c:v>STIs/STDs</c:v>
                </c:pt>
                <c:pt idx="7">
                  <c:v>Access to ARHC</c:v>
                </c:pt>
                <c:pt idx="8">
                  <c:v>Birth control &amp; Condoms</c:v>
                </c:pt>
                <c:pt idx="9">
                  <c:v>Healthy Relationships &amp; Consent</c:v>
                </c:pt>
              </c:strCache>
            </c:strRef>
          </c:cat>
          <c:val>
            <c:numRef>
              <c:f>CBO!$B$46:$B$55</c:f>
              <c:numCache>
                <c:formatCode>General</c:formatCode>
                <c:ptCount val="10"/>
                <c:pt idx="0">
                  <c:v>35</c:v>
                </c:pt>
                <c:pt idx="1">
                  <c:v>36</c:v>
                </c:pt>
                <c:pt idx="2">
                  <c:v>39</c:v>
                </c:pt>
                <c:pt idx="3">
                  <c:v>41</c:v>
                </c:pt>
                <c:pt idx="4">
                  <c:v>42</c:v>
                </c:pt>
                <c:pt idx="5">
                  <c:v>52</c:v>
                </c:pt>
                <c:pt idx="6">
                  <c:v>53</c:v>
                </c:pt>
                <c:pt idx="7">
                  <c:v>55</c:v>
                </c:pt>
                <c:pt idx="8">
                  <c:v>59</c:v>
                </c:pt>
                <c:pt idx="9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5-4904-A250-60470CF04834}"/>
            </c:ext>
          </c:extLst>
        </c:ser>
        <c:ser>
          <c:idx val="1"/>
          <c:order val="1"/>
          <c:tx>
            <c:strRef>
              <c:f>CBO!$C$45</c:f>
              <c:strCache>
                <c:ptCount val="1"/>
                <c:pt idx="0">
                  <c:v> percentage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Gotham" panose="020005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CBO!$A$46:$A$55</c:f>
              <c:strCache>
                <c:ptCount val="10"/>
                <c:pt idx="0">
                  <c:v>Puberty and Reproduction</c:v>
                </c:pt>
                <c:pt idx="1">
                  <c:v>Parent-Child Communication</c:v>
                </c:pt>
                <c:pt idx="2">
                  <c:v>Abstinence</c:v>
                </c:pt>
                <c:pt idx="3">
                  <c:v>Peer Pressure</c:v>
                </c:pt>
                <c:pt idx="4">
                  <c:v>LGBTQ information</c:v>
                </c:pt>
                <c:pt idx="5">
                  <c:v>Communication Skills w/ partners</c:v>
                </c:pt>
                <c:pt idx="6">
                  <c:v>STIs/STDs</c:v>
                </c:pt>
                <c:pt idx="7">
                  <c:v>Access to ARHC</c:v>
                </c:pt>
                <c:pt idx="8">
                  <c:v>Birth control &amp; Condoms</c:v>
                </c:pt>
                <c:pt idx="9">
                  <c:v>Healthy Relationships &amp; Consent</c:v>
                </c:pt>
              </c:strCache>
            </c:strRef>
          </c:cat>
          <c:val>
            <c:numRef>
              <c:f>CBO!$C$46:$C$55</c:f>
              <c:numCache>
                <c:formatCode>0%</c:formatCode>
                <c:ptCount val="10"/>
                <c:pt idx="0">
                  <c:v>0.40229885057471265</c:v>
                </c:pt>
                <c:pt idx="1">
                  <c:v>0.41379310344827586</c:v>
                </c:pt>
                <c:pt idx="2">
                  <c:v>0.44827586206896552</c:v>
                </c:pt>
                <c:pt idx="3">
                  <c:v>0.47126436781609193</c:v>
                </c:pt>
                <c:pt idx="4">
                  <c:v>0.48275862068965519</c:v>
                </c:pt>
                <c:pt idx="5">
                  <c:v>0.5977011494252874</c:v>
                </c:pt>
                <c:pt idx="6">
                  <c:v>0.60919540229885061</c:v>
                </c:pt>
                <c:pt idx="7">
                  <c:v>0.63218390804597702</c:v>
                </c:pt>
                <c:pt idx="8">
                  <c:v>0.67816091954022983</c:v>
                </c:pt>
                <c:pt idx="9">
                  <c:v>0.72413793103448276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05-4904-A250-60470CF04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644488888"/>
        <c:axId val="644489216"/>
      </c:barChart>
      <c:catAx>
        <c:axId val="644488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endParaRPr lang="en-US"/>
          </a:p>
        </c:txPr>
        <c:crossAx val="644489216"/>
        <c:crosses val="autoZero"/>
        <c:auto val="1"/>
        <c:lblAlgn val="ctr"/>
        <c:lblOffset val="100"/>
        <c:noMultiLvlLbl val="0"/>
      </c:catAx>
      <c:valAx>
        <c:axId val="64448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endParaRPr lang="en-US"/>
          </a:p>
        </c:txPr>
        <c:crossAx val="644488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1"/>
          <c:order val="0"/>
          <c:dPt>
            <c:idx val="0"/>
            <c:bubble3D val="0"/>
            <c:spPr>
              <a:solidFill>
                <a:srgbClr val="4B95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54-406F-90A0-4D74C2E5EB21}"/>
              </c:ext>
            </c:extLst>
          </c:dPt>
          <c:dPt>
            <c:idx val="1"/>
            <c:bubble3D val="0"/>
            <c:spPr>
              <a:solidFill>
                <a:srgbClr val="C522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54-406F-90A0-4D74C2E5EB21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54-406F-90A0-4D74C2E5EB21}"/>
              </c:ext>
            </c:extLst>
          </c:dPt>
          <c:dLbls>
            <c:dLbl>
              <c:idx val="0"/>
              <c:layout>
                <c:manualLayout>
                  <c:x val="0.17159925351345406"/>
                  <c:y val="7.7470422007971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54-406F-90A0-4D74C2E5EB21}"/>
                </c:ext>
              </c:extLst>
            </c:dLbl>
            <c:dLbl>
              <c:idx val="1"/>
              <c:layout>
                <c:manualLayout>
                  <c:x val="-0.14815090831285802"/>
                  <c:y val="-8.9469037202335432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54-406F-90A0-4D74C2E5E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CBO!$A$40:$A$42</c:f>
              <c:strCache>
                <c:ptCount val="3"/>
                <c:pt idx="0">
                  <c:v>In-house staff</c:v>
                </c:pt>
                <c:pt idx="1">
                  <c:v>Partner Organizations</c:v>
                </c:pt>
                <c:pt idx="2">
                  <c:v>Other</c:v>
                </c:pt>
              </c:strCache>
            </c:strRef>
          </c:cat>
          <c:val>
            <c:numRef>
              <c:f>CBO!$C$40:$C$42</c:f>
              <c:numCache>
                <c:formatCode>0%</c:formatCode>
                <c:ptCount val="3"/>
                <c:pt idx="0">
                  <c:v>0.64367816091954022</c:v>
                </c:pt>
                <c:pt idx="1">
                  <c:v>0.2413793103448276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54-406F-90A0-4D74C2E5EB2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rgbClr val="143C36">
                  <a:lumMod val="90000"/>
                  <a:lumOff val="10000"/>
                </a:srgbClr>
              </a:solidFill>
            </a:ln>
            <a:effectLst/>
          </c:spPr>
          <c:invertIfNegative val="0"/>
          <c:cat>
            <c:strRef>
              <c:f>CBO!$A$69:$A$78</c:f>
              <c:strCache>
                <c:ptCount val="10"/>
                <c:pt idx="0">
                  <c:v>Healthy Relationships &amp; Consent</c:v>
                </c:pt>
                <c:pt idx="1">
                  <c:v>Abstinence</c:v>
                </c:pt>
                <c:pt idx="2">
                  <c:v>Puberty and Reproduction</c:v>
                </c:pt>
                <c:pt idx="3">
                  <c:v>Birth control &amp; Condoms</c:v>
                </c:pt>
                <c:pt idx="4">
                  <c:v>STIs/STDs</c:v>
                </c:pt>
                <c:pt idx="5">
                  <c:v>Peer Pressure</c:v>
                </c:pt>
                <c:pt idx="6">
                  <c:v>Communication Skills w/ partners</c:v>
                </c:pt>
                <c:pt idx="7">
                  <c:v>Acess to ARHC</c:v>
                </c:pt>
                <c:pt idx="8">
                  <c:v>Parent-Child Communication</c:v>
                </c:pt>
                <c:pt idx="9">
                  <c:v>LGBTQ information</c:v>
                </c:pt>
              </c:strCache>
            </c:strRef>
          </c:cat>
          <c:val>
            <c:numRef>
              <c:f>CBO!$B$69:$B$78</c:f>
              <c:numCache>
                <c:formatCode>General</c:formatCode>
                <c:ptCount val="10"/>
                <c:pt idx="0">
                  <c:v>1</c:v>
                </c:pt>
                <c:pt idx="1">
                  <c:v>16</c:v>
                </c:pt>
                <c:pt idx="2">
                  <c:v>18</c:v>
                </c:pt>
                <c:pt idx="3">
                  <c:v>19</c:v>
                </c:pt>
                <c:pt idx="4">
                  <c:v>22</c:v>
                </c:pt>
                <c:pt idx="5">
                  <c:v>29</c:v>
                </c:pt>
                <c:pt idx="6">
                  <c:v>37</c:v>
                </c:pt>
                <c:pt idx="7">
                  <c:v>39</c:v>
                </c:pt>
                <c:pt idx="8">
                  <c:v>39</c:v>
                </c:pt>
                <c:pt idx="9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3-4DFC-9781-1DDF0D50E752}"/>
            </c:ext>
          </c:extLst>
        </c:ser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Gotham" panose="020005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CBO!$A$69:$A$78</c:f>
              <c:strCache>
                <c:ptCount val="10"/>
                <c:pt idx="0">
                  <c:v>Healthy Relationships &amp; Consent</c:v>
                </c:pt>
                <c:pt idx="1">
                  <c:v>Abstinence</c:v>
                </c:pt>
                <c:pt idx="2">
                  <c:v>Puberty and Reproduction</c:v>
                </c:pt>
                <c:pt idx="3">
                  <c:v>Birth control &amp; Condoms</c:v>
                </c:pt>
                <c:pt idx="4">
                  <c:v>STIs/STDs</c:v>
                </c:pt>
                <c:pt idx="5">
                  <c:v>Peer Pressure</c:v>
                </c:pt>
                <c:pt idx="6">
                  <c:v>Communication Skills w/ partners</c:v>
                </c:pt>
                <c:pt idx="7">
                  <c:v>Acess to ARHC</c:v>
                </c:pt>
                <c:pt idx="8">
                  <c:v>Parent-Child Communication</c:v>
                </c:pt>
                <c:pt idx="9">
                  <c:v>LGBTQ information</c:v>
                </c:pt>
              </c:strCache>
            </c:strRef>
          </c:cat>
          <c:val>
            <c:numRef>
              <c:f>CBO!$C$69:$C$78</c:f>
              <c:numCache>
                <c:formatCode>0%</c:formatCode>
                <c:ptCount val="10"/>
                <c:pt idx="0">
                  <c:v>1.1494252873563218E-2</c:v>
                </c:pt>
                <c:pt idx="1">
                  <c:v>0.18390804597701149</c:v>
                </c:pt>
                <c:pt idx="2">
                  <c:v>0.20689655172413793</c:v>
                </c:pt>
                <c:pt idx="3">
                  <c:v>0.21839080459770116</c:v>
                </c:pt>
                <c:pt idx="4">
                  <c:v>0.25287356321839083</c:v>
                </c:pt>
                <c:pt idx="5">
                  <c:v>0.33333333333333331</c:v>
                </c:pt>
                <c:pt idx="6">
                  <c:v>0.42528735632183906</c:v>
                </c:pt>
                <c:pt idx="7">
                  <c:v>0.44827586206896552</c:v>
                </c:pt>
                <c:pt idx="8">
                  <c:v>0.44827586206896552</c:v>
                </c:pt>
                <c:pt idx="9">
                  <c:v>0.50574712643678166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63-4DFC-9781-1DDF0D50E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273124288"/>
        <c:axId val="273123960"/>
      </c:barChart>
      <c:catAx>
        <c:axId val="27312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endParaRPr lang="en-US"/>
          </a:p>
        </c:txPr>
        <c:crossAx val="273123960"/>
        <c:crosses val="autoZero"/>
        <c:auto val="1"/>
        <c:lblAlgn val="ctr"/>
        <c:lblOffset val="100"/>
        <c:noMultiLvlLbl val="0"/>
      </c:catAx>
      <c:valAx>
        <c:axId val="27312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endParaRPr lang="en-US"/>
          </a:p>
        </c:txPr>
        <c:crossAx val="27312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63725061332986E-2"/>
          <c:y val="0.13964872826265995"/>
          <c:w val="0.90691766087750036"/>
          <c:h val="0.476737275486293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3"/>
                    </a:solidFill>
                    <a:latin typeface="Gotham" panose="020005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0"/>
              <c:pt idx="0">
                <c:v>Baptist</c:v>
              </c:pt>
              <c:pt idx="1">
                <c:v>Church of Christ</c:v>
              </c:pt>
              <c:pt idx="2">
                <c:v>Hindu</c:v>
              </c:pt>
              <c:pt idx="3">
                <c:v>Jewish</c:v>
              </c:pt>
              <c:pt idx="4">
                <c:v>Mormon</c:v>
              </c:pt>
              <c:pt idx="5">
                <c:v>Muslim</c:v>
              </c:pt>
              <c:pt idx="6">
                <c:v>Non-denominational</c:v>
              </c:pt>
              <c:pt idx="7">
                <c:v>Other</c:v>
              </c:pt>
              <c:pt idx="8">
                <c:v>Pentecostal</c:v>
              </c:pt>
              <c:pt idx="9">
                <c:v>United Methodist</c:v>
              </c:pt>
            </c:strLit>
          </c:cat>
          <c:val>
            <c:numLit>
              <c:formatCode>General</c:formatCode>
              <c:ptCount val="10"/>
              <c:pt idx="0">
                <c:v>13</c:v>
              </c:pt>
              <c:pt idx="1">
                <c:v>2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2</c:v>
              </c:pt>
              <c:pt idx="6">
                <c:v>9</c:v>
              </c:pt>
              <c:pt idx="7">
                <c:v>9</c:v>
              </c:pt>
              <c:pt idx="8">
                <c:v>2</c:v>
              </c:pt>
              <c:pt idx="9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0-60B1-4D7D-8559-76A641363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50" normalizeH="0" baseline="0">
                <a:solidFill>
                  <a:schemeClr val="accent3"/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Gotham" panose="02000504040000020004" pitchFamily="50" charset="0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accent3"/>
                    </a:solidFill>
                    <a:latin typeface="Gotham" panose="02000504040000020004" pitchFamily="50" charset="0"/>
                  </a:rPr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3"/>
                  </a:solidFill>
                  <a:latin typeface="Gotham" panose="02000504040000020004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3"/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Faith!$C$2</c:f>
              <c:strCache>
                <c:ptCount val="1"/>
                <c:pt idx="0">
                  <c:v>Uncomfortable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Faith!$A$3:$A$8</c:f>
              <c:strCache>
                <c:ptCount val="6"/>
                <c:pt idx="0">
                  <c:v>Congregate/Members</c:v>
                </c:pt>
                <c:pt idx="1">
                  <c:v>Leader/Pastor</c:v>
                </c:pt>
                <c:pt idx="2">
                  <c:v>Worship Leader</c:v>
                </c:pt>
                <c:pt idx="3">
                  <c:v>Youth ministry leader</c:v>
                </c:pt>
                <c:pt idx="4">
                  <c:v>Elders</c:v>
                </c:pt>
                <c:pt idx="5">
                  <c:v>Yourself</c:v>
                </c:pt>
              </c:strCache>
            </c:strRef>
          </c:cat>
          <c:val>
            <c:numRef>
              <c:f>Faith!$C$3:$C$8</c:f>
              <c:numCache>
                <c:formatCode>0%</c:formatCode>
                <c:ptCount val="6"/>
                <c:pt idx="0">
                  <c:v>-0.24</c:v>
                </c:pt>
                <c:pt idx="1">
                  <c:v>-0.12</c:v>
                </c:pt>
                <c:pt idx="2">
                  <c:v>-0.15</c:v>
                </c:pt>
                <c:pt idx="3">
                  <c:v>-0.1</c:v>
                </c:pt>
                <c:pt idx="4">
                  <c:v>-0.27</c:v>
                </c:pt>
                <c:pt idx="5">
                  <c:v>-0.02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1-4AF5-BD0E-B44BF8ED5949}"/>
            </c:ext>
          </c:extLst>
        </c:ser>
        <c:ser>
          <c:idx val="0"/>
          <c:order val="1"/>
          <c:tx>
            <c:strRef>
              <c:f>Faith!$B$2</c:f>
              <c:strCache>
                <c:ptCount val="1"/>
                <c:pt idx="0">
                  <c:v>Very Uncomfortable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Faith!$A$3:$A$8</c:f>
              <c:strCache>
                <c:ptCount val="6"/>
                <c:pt idx="0">
                  <c:v>Congregate/Members</c:v>
                </c:pt>
                <c:pt idx="1">
                  <c:v>Leader/Pastor</c:v>
                </c:pt>
                <c:pt idx="2">
                  <c:v>Worship Leader</c:v>
                </c:pt>
                <c:pt idx="3">
                  <c:v>Youth ministry leader</c:v>
                </c:pt>
                <c:pt idx="4">
                  <c:v>Elders</c:v>
                </c:pt>
                <c:pt idx="5">
                  <c:v>Yourself</c:v>
                </c:pt>
              </c:strCache>
            </c:strRef>
          </c:cat>
          <c:val>
            <c:numRef>
              <c:f>Faith!$B$3:$B$8</c:f>
              <c:numCache>
                <c:formatCode>0%</c:formatCode>
                <c:ptCount val="6"/>
                <c:pt idx="0">
                  <c:v>-0.15</c:v>
                </c:pt>
                <c:pt idx="1">
                  <c:v>-7.0000000000000007E-2</c:v>
                </c:pt>
                <c:pt idx="2">
                  <c:v>-0.1</c:v>
                </c:pt>
                <c:pt idx="3">
                  <c:v>-0.1</c:v>
                </c:pt>
                <c:pt idx="4">
                  <c:v>-0.15</c:v>
                </c:pt>
                <c:pt idx="5">
                  <c:v>-0.12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1-4AF5-BD0E-B44BF8ED5949}"/>
            </c:ext>
          </c:extLst>
        </c:ser>
        <c:ser>
          <c:idx val="2"/>
          <c:order val="2"/>
          <c:tx>
            <c:strRef>
              <c:f>Faith!$D$2</c:f>
              <c:strCache>
                <c:ptCount val="1"/>
                <c:pt idx="0">
                  <c:v>Comfortable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Faith!$A$3:$A$8</c:f>
              <c:strCache>
                <c:ptCount val="6"/>
                <c:pt idx="0">
                  <c:v>Congregate/Members</c:v>
                </c:pt>
                <c:pt idx="1">
                  <c:v>Leader/Pastor</c:v>
                </c:pt>
                <c:pt idx="2">
                  <c:v>Worship Leader</c:v>
                </c:pt>
                <c:pt idx="3">
                  <c:v>Youth ministry leader</c:v>
                </c:pt>
                <c:pt idx="4">
                  <c:v>Elders</c:v>
                </c:pt>
                <c:pt idx="5">
                  <c:v>Yourself</c:v>
                </c:pt>
              </c:strCache>
            </c:strRef>
          </c:cat>
          <c:val>
            <c:numRef>
              <c:f>Faith!$D$3:$D$8</c:f>
              <c:numCache>
                <c:formatCode>0%</c:formatCode>
                <c:ptCount val="6"/>
                <c:pt idx="0">
                  <c:v>0.24</c:v>
                </c:pt>
                <c:pt idx="1">
                  <c:v>0.42</c:v>
                </c:pt>
                <c:pt idx="2">
                  <c:v>0.22</c:v>
                </c:pt>
                <c:pt idx="3">
                  <c:v>0.27</c:v>
                </c:pt>
                <c:pt idx="4">
                  <c:v>0.22</c:v>
                </c:pt>
                <c:pt idx="5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1-4AF5-BD0E-B44BF8ED5949}"/>
            </c:ext>
          </c:extLst>
        </c:ser>
        <c:ser>
          <c:idx val="3"/>
          <c:order val="3"/>
          <c:tx>
            <c:strRef>
              <c:f>Faith!$E$2</c:f>
              <c:strCache>
                <c:ptCount val="1"/>
                <c:pt idx="0">
                  <c:v>Very Comfortable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alibri (Body)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Faith!$A$3:$A$8</c:f>
              <c:strCache>
                <c:ptCount val="6"/>
                <c:pt idx="0">
                  <c:v>Congregate/Members</c:v>
                </c:pt>
                <c:pt idx="1">
                  <c:v>Leader/Pastor</c:v>
                </c:pt>
                <c:pt idx="2">
                  <c:v>Worship Leader</c:v>
                </c:pt>
                <c:pt idx="3">
                  <c:v>Youth ministry leader</c:v>
                </c:pt>
                <c:pt idx="4">
                  <c:v>Elders</c:v>
                </c:pt>
                <c:pt idx="5">
                  <c:v>Yourself</c:v>
                </c:pt>
              </c:strCache>
            </c:strRef>
          </c:cat>
          <c:val>
            <c:numRef>
              <c:f>Faith!$E$3:$E$8</c:f>
              <c:numCache>
                <c:formatCode>0%</c:formatCode>
                <c:ptCount val="6"/>
                <c:pt idx="0">
                  <c:v>0.12</c:v>
                </c:pt>
                <c:pt idx="1">
                  <c:v>0.2</c:v>
                </c:pt>
                <c:pt idx="2">
                  <c:v>0.22</c:v>
                </c:pt>
                <c:pt idx="3">
                  <c:v>0.22</c:v>
                </c:pt>
                <c:pt idx="4">
                  <c:v>0.12</c:v>
                </c:pt>
                <c:pt idx="5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41-4AF5-BD0E-B44BF8ED5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40427768"/>
        <c:axId val="240432032"/>
      </c:barChart>
      <c:catAx>
        <c:axId val="240427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432032"/>
        <c:crosses val="autoZero"/>
        <c:auto val="1"/>
        <c:lblAlgn val="ctr"/>
        <c:lblOffset val="100"/>
        <c:noMultiLvlLbl val="0"/>
      </c:catAx>
      <c:valAx>
        <c:axId val="240432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427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258103165294385E-2"/>
          <c:y val="3.4660262295365819E-2"/>
          <c:w val="0.87558449111732217"/>
          <c:h val="0.941344245459007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Faith!$B$30</c:f>
              <c:strCache>
                <c:ptCount val="1"/>
                <c:pt idx="0">
                  <c:v>Not Important at all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Faith!$A$31:$A$40</c:f>
              <c:strCache>
                <c:ptCount val="10"/>
                <c:pt idx="0">
                  <c:v>STIs/STDs</c:v>
                </c:pt>
                <c:pt idx="1">
                  <c:v>Puberty and Reproduction</c:v>
                </c:pt>
                <c:pt idx="2">
                  <c:v>Peer Pressure</c:v>
                </c:pt>
                <c:pt idx="3">
                  <c:v>Parent-Child Communication</c:v>
                </c:pt>
                <c:pt idx="4">
                  <c:v>LGBTQ information</c:v>
                </c:pt>
                <c:pt idx="5">
                  <c:v>Healthy Relationships &amp; Consent</c:v>
                </c:pt>
                <c:pt idx="6">
                  <c:v>Communication Skills w/ partners</c:v>
                </c:pt>
                <c:pt idx="7">
                  <c:v>Birth control &amp; Condoms</c:v>
                </c:pt>
                <c:pt idx="8">
                  <c:v>Access to ARHC</c:v>
                </c:pt>
                <c:pt idx="9">
                  <c:v>Abstinence</c:v>
                </c:pt>
              </c:strCache>
            </c:strRef>
          </c:cat>
          <c:val>
            <c:numRef>
              <c:f>Faith!$B$31:$B$40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-0.05</c:v>
                </c:pt>
                <c:pt idx="5">
                  <c:v>0</c:v>
                </c:pt>
                <c:pt idx="6">
                  <c:v>0</c:v>
                </c:pt>
                <c:pt idx="7">
                  <c:v>-0.05</c:v>
                </c:pt>
                <c:pt idx="8">
                  <c:v>-0.02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5-4720-8AB0-7EE6C128C5D6}"/>
            </c:ext>
          </c:extLst>
        </c:ser>
        <c:ser>
          <c:idx val="1"/>
          <c:order val="1"/>
          <c:tx>
            <c:strRef>
              <c:f>Faith!$C$30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Faith!$A$31:$A$40</c:f>
              <c:strCache>
                <c:ptCount val="10"/>
                <c:pt idx="0">
                  <c:v>STIs/STDs</c:v>
                </c:pt>
                <c:pt idx="1">
                  <c:v>Puberty and Reproduction</c:v>
                </c:pt>
                <c:pt idx="2">
                  <c:v>Peer Pressure</c:v>
                </c:pt>
                <c:pt idx="3">
                  <c:v>Parent-Child Communication</c:v>
                </c:pt>
                <c:pt idx="4">
                  <c:v>LGBTQ information</c:v>
                </c:pt>
                <c:pt idx="5">
                  <c:v>Healthy Relationships &amp; Consent</c:v>
                </c:pt>
                <c:pt idx="6">
                  <c:v>Communication Skills w/ partners</c:v>
                </c:pt>
                <c:pt idx="7">
                  <c:v>Birth control &amp; Condoms</c:v>
                </c:pt>
                <c:pt idx="8">
                  <c:v>Access to ARHC</c:v>
                </c:pt>
                <c:pt idx="9">
                  <c:v>Abstinence</c:v>
                </c:pt>
              </c:strCache>
            </c:strRef>
          </c:cat>
          <c:val>
            <c:numRef>
              <c:f>Faith!$C$31:$C$40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5-4720-8AB0-7EE6C128C5D6}"/>
            </c:ext>
          </c:extLst>
        </c:ser>
        <c:ser>
          <c:idx val="2"/>
          <c:order val="2"/>
          <c:tx>
            <c:strRef>
              <c:f>Faith!$D$30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Faith!$A$31:$A$40</c:f>
              <c:strCache>
                <c:ptCount val="10"/>
                <c:pt idx="0">
                  <c:v>STIs/STDs</c:v>
                </c:pt>
                <c:pt idx="1">
                  <c:v>Puberty and Reproduction</c:v>
                </c:pt>
                <c:pt idx="2">
                  <c:v>Peer Pressure</c:v>
                </c:pt>
                <c:pt idx="3">
                  <c:v>Parent-Child Communication</c:v>
                </c:pt>
                <c:pt idx="4">
                  <c:v>LGBTQ information</c:v>
                </c:pt>
                <c:pt idx="5">
                  <c:v>Healthy Relationships &amp; Consent</c:v>
                </c:pt>
                <c:pt idx="6">
                  <c:v>Communication Skills w/ partners</c:v>
                </c:pt>
                <c:pt idx="7">
                  <c:v>Birth control &amp; Condoms</c:v>
                </c:pt>
                <c:pt idx="8">
                  <c:v>Access to ARHC</c:v>
                </c:pt>
                <c:pt idx="9">
                  <c:v>Abstinence</c:v>
                </c:pt>
              </c:strCache>
            </c:strRef>
          </c:cat>
          <c:val>
            <c:numRef>
              <c:f>Faith!$D$31:$D$40</c:f>
              <c:numCache>
                <c:formatCode>0%</c:formatCode>
                <c:ptCount val="10"/>
                <c:pt idx="0">
                  <c:v>0.17</c:v>
                </c:pt>
                <c:pt idx="1">
                  <c:v>0.2</c:v>
                </c:pt>
                <c:pt idx="2">
                  <c:v>0.15</c:v>
                </c:pt>
                <c:pt idx="3">
                  <c:v>0.12</c:v>
                </c:pt>
                <c:pt idx="4">
                  <c:v>0.27</c:v>
                </c:pt>
                <c:pt idx="5">
                  <c:v>0.1</c:v>
                </c:pt>
                <c:pt idx="6">
                  <c:v>0.22</c:v>
                </c:pt>
                <c:pt idx="7">
                  <c:v>0.2</c:v>
                </c:pt>
                <c:pt idx="8">
                  <c:v>0.24</c:v>
                </c:pt>
                <c:pt idx="9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B5-4720-8AB0-7EE6C128C5D6}"/>
            </c:ext>
          </c:extLst>
        </c:ser>
        <c:ser>
          <c:idx val="3"/>
          <c:order val="3"/>
          <c:tx>
            <c:strRef>
              <c:f>Faith!$E$30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Gotham" panose="02000504040000020004" pitchFamily="50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Faith!$A$31:$A$40</c:f>
              <c:strCache>
                <c:ptCount val="10"/>
                <c:pt idx="0">
                  <c:v>STIs/STDs</c:v>
                </c:pt>
                <c:pt idx="1">
                  <c:v>Puberty and Reproduction</c:v>
                </c:pt>
                <c:pt idx="2">
                  <c:v>Peer Pressure</c:v>
                </c:pt>
                <c:pt idx="3">
                  <c:v>Parent-Child Communication</c:v>
                </c:pt>
                <c:pt idx="4">
                  <c:v>LGBTQ information</c:v>
                </c:pt>
                <c:pt idx="5">
                  <c:v>Healthy Relationships &amp; Consent</c:v>
                </c:pt>
                <c:pt idx="6">
                  <c:v>Communication Skills w/ partners</c:v>
                </c:pt>
                <c:pt idx="7">
                  <c:v>Birth control &amp; Condoms</c:v>
                </c:pt>
                <c:pt idx="8">
                  <c:v>Access to ARHC</c:v>
                </c:pt>
                <c:pt idx="9">
                  <c:v>Abstinence</c:v>
                </c:pt>
              </c:strCache>
            </c:strRef>
          </c:cat>
          <c:val>
            <c:numRef>
              <c:f>Faith!$E$31:$E$40</c:f>
              <c:numCache>
                <c:formatCode>0%</c:formatCode>
                <c:ptCount val="10"/>
                <c:pt idx="0">
                  <c:v>0.66</c:v>
                </c:pt>
                <c:pt idx="1">
                  <c:v>0.66</c:v>
                </c:pt>
                <c:pt idx="2">
                  <c:v>0.68</c:v>
                </c:pt>
                <c:pt idx="3">
                  <c:v>0.73</c:v>
                </c:pt>
                <c:pt idx="4">
                  <c:v>0.49</c:v>
                </c:pt>
                <c:pt idx="5">
                  <c:v>0.73</c:v>
                </c:pt>
                <c:pt idx="6">
                  <c:v>0.63</c:v>
                </c:pt>
                <c:pt idx="7">
                  <c:v>0.54</c:v>
                </c:pt>
                <c:pt idx="8">
                  <c:v>0.56000000000000005</c:v>
                </c:pt>
                <c:pt idx="9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B5-4720-8AB0-7EE6C128C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556289040"/>
        <c:axId val="556290352"/>
      </c:barChart>
      <c:catAx>
        <c:axId val="556289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6290352"/>
        <c:crosses val="autoZero"/>
        <c:auto val="1"/>
        <c:lblAlgn val="ctr"/>
        <c:lblOffset val="100"/>
        <c:noMultiLvlLbl val="0"/>
      </c:catAx>
      <c:valAx>
        <c:axId val="556290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5628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Faith!$B$67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143C36">
                  <a:lumMod val="90000"/>
                  <a:lumOff val="10000"/>
                </a:srgbClr>
              </a:solidFill>
            </a:ln>
            <a:effectLst/>
          </c:spPr>
          <c:invertIfNegative val="0"/>
          <c:cat>
            <c:strRef>
              <c:f>Faith!$A$68:$A$77</c:f>
              <c:strCache>
                <c:ptCount val="10"/>
                <c:pt idx="0">
                  <c:v>Peer Pressure</c:v>
                </c:pt>
                <c:pt idx="1">
                  <c:v>Birth control &amp; Condoms</c:v>
                </c:pt>
                <c:pt idx="2">
                  <c:v>Puberty and Reproduction</c:v>
                </c:pt>
                <c:pt idx="3">
                  <c:v>LGBTQ information</c:v>
                </c:pt>
                <c:pt idx="4">
                  <c:v>Abstinence</c:v>
                </c:pt>
                <c:pt idx="5">
                  <c:v>STIs/STDs</c:v>
                </c:pt>
                <c:pt idx="6">
                  <c:v>Healthy Relationships &amp; Consent</c:v>
                </c:pt>
                <c:pt idx="7">
                  <c:v>Access to ARHC</c:v>
                </c:pt>
                <c:pt idx="8">
                  <c:v>Communication Skills w/ partner</c:v>
                </c:pt>
                <c:pt idx="9">
                  <c:v>Parent-Child Communication</c:v>
                </c:pt>
              </c:strCache>
            </c:strRef>
          </c:cat>
          <c:val>
            <c:numRef>
              <c:f>Faith!$B$68:$B$77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11</c:v>
                </c:pt>
                <c:pt idx="3">
                  <c:v>13</c:v>
                </c:pt>
                <c:pt idx="4">
                  <c:v>15</c:v>
                </c:pt>
                <c:pt idx="5">
                  <c:v>16</c:v>
                </c:pt>
                <c:pt idx="6">
                  <c:v>18</c:v>
                </c:pt>
                <c:pt idx="7">
                  <c:v>19</c:v>
                </c:pt>
                <c:pt idx="8">
                  <c:v>21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C-44AF-83DE-03C2BEA9713F}"/>
            </c:ext>
          </c:extLst>
        </c:ser>
        <c:ser>
          <c:idx val="1"/>
          <c:order val="1"/>
          <c:tx>
            <c:strRef>
              <c:f>Faith!$C$67</c:f>
              <c:strCache>
                <c:ptCount val="1"/>
                <c:pt idx="0">
                  <c:v> Percent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Gotham" panose="02000504040000020004" pitchFamily="50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Faith!$A$68:$A$77</c:f>
              <c:strCache>
                <c:ptCount val="10"/>
                <c:pt idx="0">
                  <c:v>Peer Pressure</c:v>
                </c:pt>
                <c:pt idx="1">
                  <c:v>Birth control &amp; Condoms</c:v>
                </c:pt>
                <c:pt idx="2">
                  <c:v>Puberty and Reproduction</c:v>
                </c:pt>
                <c:pt idx="3">
                  <c:v>LGBTQ information</c:v>
                </c:pt>
                <c:pt idx="4">
                  <c:v>Abstinence</c:v>
                </c:pt>
                <c:pt idx="5">
                  <c:v>STIs/STDs</c:v>
                </c:pt>
                <c:pt idx="6">
                  <c:v>Healthy Relationships &amp; Consent</c:v>
                </c:pt>
                <c:pt idx="7">
                  <c:v>Access to ARHC</c:v>
                </c:pt>
                <c:pt idx="8">
                  <c:v>Communication Skills w/ partner</c:v>
                </c:pt>
                <c:pt idx="9">
                  <c:v>Parent-Child Communication</c:v>
                </c:pt>
              </c:strCache>
            </c:strRef>
          </c:cat>
          <c:val>
            <c:numRef>
              <c:f>Faith!$C$68:$C$77</c:f>
              <c:numCache>
                <c:formatCode>0%</c:formatCode>
                <c:ptCount val="10"/>
                <c:pt idx="0">
                  <c:v>0.24</c:v>
                </c:pt>
                <c:pt idx="1">
                  <c:v>0.24</c:v>
                </c:pt>
                <c:pt idx="2">
                  <c:v>0.27</c:v>
                </c:pt>
                <c:pt idx="3">
                  <c:v>0.32</c:v>
                </c:pt>
                <c:pt idx="4">
                  <c:v>0.37</c:v>
                </c:pt>
                <c:pt idx="5">
                  <c:v>0.39</c:v>
                </c:pt>
                <c:pt idx="6">
                  <c:v>0.44</c:v>
                </c:pt>
                <c:pt idx="7">
                  <c:v>0.46</c:v>
                </c:pt>
                <c:pt idx="8">
                  <c:v>0.51</c:v>
                </c:pt>
                <c:pt idx="9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C-44AF-83DE-03C2BEA97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56013696"/>
        <c:axId val="556009760"/>
      </c:barChart>
      <c:catAx>
        <c:axId val="55601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Gotham" panose="02000504040000020004" pitchFamily="50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56009760"/>
        <c:crosses val="autoZero"/>
        <c:auto val="1"/>
        <c:lblAlgn val="ctr"/>
        <c:lblOffset val="100"/>
        <c:noMultiLvlLbl val="0"/>
      </c:catAx>
      <c:valAx>
        <c:axId val="556009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40000020004" pitchFamily="50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5601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otham" panose="02000504040000020004" pitchFamily="50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Parent!$C$15</c:f>
              <c:strCache>
                <c:ptCount val="1"/>
                <c:pt idx="0">
                  <c:v>Uncomfortable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Parent!$A$16:$A$25</c:f>
              <c:strCache>
                <c:ptCount val="10"/>
                <c:pt idx="0">
                  <c:v>STIs/STDs</c:v>
                </c:pt>
                <c:pt idx="1">
                  <c:v>Puberty and Reproduction</c:v>
                </c:pt>
                <c:pt idx="2">
                  <c:v>Peer Pressure</c:v>
                </c:pt>
                <c:pt idx="3">
                  <c:v>Parent-Child Communication</c:v>
                </c:pt>
                <c:pt idx="4">
                  <c:v>LGBTQ information</c:v>
                </c:pt>
                <c:pt idx="5">
                  <c:v>Healthy Relationships &amp; Consent</c:v>
                </c:pt>
                <c:pt idx="6">
                  <c:v>Communication Skills w/ partners</c:v>
                </c:pt>
                <c:pt idx="7">
                  <c:v>Birth control &amp; Condoms</c:v>
                </c:pt>
                <c:pt idx="8">
                  <c:v>Access to ARHC</c:v>
                </c:pt>
                <c:pt idx="9">
                  <c:v>Abstinence</c:v>
                </c:pt>
              </c:strCache>
            </c:strRef>
          </c:cat>
          <c:val>
            <c:numRef>
              <c:f>Parent!$C$16:$C$25</c:f>
              <c:numCache>
                <c:formatCode>0%</c:formatCode>
                <c:ptCount val="10"/>
                <c:pt idx="0">
                  <c:v>-0.05</c:v>
                </c:pt>
                <c:pt idx="1">
                  <c:v>-0.04</c:v>
                </c:pt>
                <c:pt idx="2">
                  <c:v>-6.0000000000000001E-3</c:v>
                </c:pt>
                <c:pt idx="3">
                  <c:v>0</c:v>
                </c:pt>
                <c:pt idx="4">
                  <c:v>-0.08</c:v>
                </c:pt>
                <c:pt idx="5">
                  <c:v>-0.03</c:v>
                </c:pt>
                <c:pt idx="6">
                  <c:v>-0.04</c:v>
                </c:pt>
                <c:pt idx="7">
                  <c:v>-0.08</c:v>
                </c:pt>
                <c:pt idx="8">
                  <c:v>-0.05</c:v>
                </c:pt>
                <c:pt idx="9">
                  <c:v>-0.04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9-4D91-BA92-B12655C9648E}"/>
            </c:ext>
          </c:extLst>
        </c:ser>
        <c:ser>
          <c:idx val="0"/>
          <c:order val="1"/>
          <c:tx>
            <c:strRef>
              <c:f>Parent!$B$15</c:f>
              <c:strCache>
                <c:ptCount val="1"/>
                <c:pt idx="0">
                  <c:v>Very uncomfortable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Parent!$A$16:$A$25</c:f>
              <c:strCache>
                <c:ptCount val="10"/>
                <c:pt idx="0">
                  <c:v>STIs/STDs</c:v>
                </c:pt>
                <c:pt idx="1">
                  <c:v>Puberty and Reproduction</c:v>
                </c:pt>
                <c:pt idx="2">
                  <c:v>Peer Pressure</c:v>
                </c:pt>
                <c:pt idx="3">
                  <c:v>Parent-Child Communication</c:v>
                </c:pt>
                <c:pt idx="4">
                  <c:v>LGBTQ information</c:v>
                </c:pt>
                <c:pt idx="5">
                  <c:v>Healthy Relationships &amp; Consent</c:v>
                </c:pt>
                <c:pt idx="6">
                  <c:v>Communication Skills w/ partners</c:v>
                </c:pt>
                <c:pt idx="7">
                  <c:v>Birth control &amp; Condoms</c:v>
                </c:pt>
                <c:pt idx="8">
                  <c:v>Access to ARHC</c:v>
                </c:pt>
                <c:pt idx="9">
                  <c:v>Abstinence</c:v>
                </c:pt>
              </c:strCache>
            </c:strRef>
          </c:cat>
          <c:val>
            <c:numRef>
              <c:f>Parent!$B$16:$B$25</c:f>
              <c:numCache>
                <c:formatCode>0%</c:formatCode>
                <c:ptCount val="10"/>
                <c:pt idx="0">
                  <c:v>-0.02</c:v>
                </c:pt>
                <c:pt idx="1">
                  <c:v>-0.02</c:v>
                </c:pt>
                <c:pt idx="2">
                  <c:v>-0.03</c:v>
                </c:pt>
                <c:pt idx="3">
                  <c:v>-0.02</c:v>
                </c:pt>
                <c:pt idx="4">
                  <c:v>-0.05</c:v>
                </c:pt>
                <c:pt idx="5">
                  <c:v>-0.02</c:v>
                </c:pt>
                <c:pt idx="6">
                  <c:v>-0.02</c:v>
                </c:pt>
                <c:pt idx="7">
                  <c:v>-0.03</c:v>
                </c:pt>
                <c:pt idx="8">
                  <c:v>-0.02</c:v>
                </c:pt>
                <c:pt idx="9">
                  <c:v>-0.06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9-4D91-BA92-B12655C9648E}"/>
            </c:ext>
          </c:extLst>
        </c:ser>
        <c:ser>
          <c:idx val="2"/>
          <c:order val="2"/>
          <c:tx>
            <c:strRef>
              <c:f>Parent!$D$15</c:f>
              <c:strCache>
                <c:ptCount val="1"/>
                <c:pt idx="0">
                  <c:v>Comfortable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Parent!$A$16:$A$25</c:f>
              <c:strCache>
                <c:ptCount val="10"/>
                <c:pt idx="0">
                  <c:v>STIs/STDs</c:v>
                </c:pt>
                <c:pt idx="1">
                  <c:v>Puberty and Reproduction</c:v>
                </c:pt>
                <c:pt idx="2">
                  <c:v>Peer Pressure</c:v>
                </c:pt>
                <c:pt idx="3">
                  <c:v>Parent-Child Communication</c:v>
                </c:pt>
                <c:pt idx="4">
                  <c:v>LGBTQ information</c:v>
                </c:pt>
                <c:pt idx="5">
                  <c:v>Healthy Relationships &amp; Consent</c:v>
                </c:pt>
                <c:pt idx="6">
                  <c:v>Communication Skills w/ partners</c:v>
                </c:pt>
                <c:pt idx="7">
                  <c:v>Birth control &amp; Condoms</c:v>
                </c:pt>
                <c:pt idx="8">
                  <c:v>Access to ARHC</c:v>
                </c:pt>
                <c:pt idx="9">
                  <c:v>Abstinence</c:v>
                </c:pt>
              </c:strCache>
            </c:strRef>
          </c:cat>
          <c:val>
            <c:numRef>
              <c:f>Parent!$D$16:$D$25</c:f>
              <c:numCache>
                <c:formatCode>0%</c:formatCode>
                <c:ptCount val="10"/>
                <c:pt idx="0">
                  <c:v>0.35</c:v>
                </c:pt>
                <c:pt idx="1">
                  <c:v>0.36</c:v>
                </c:pt>
                <c:pt idx="2">
                  <c:v>0.3</c:v>
                </c:pt>
                <c:pt idx="3">
                  <c:v>0.34</c:v>
                </c:pt>
                <c:pt idx="4">
                  <c:v>0.33</c:v>
                </c:pt>
                <c:pt idx="5">
                  <c:v>0.26</c:v>
                </c:pt>
                <c:pt idx="6">
                  <c:v>0.28000000000000003</c:v>
                </c:pt>
                <c:pt idx="7">
                  <c:v>0.28999999999999998</c:v>
                </c:pt>
                <c:pt idx="8">
                  <c:v>0.32</c:v>
                </c:pt>
                <c:pt idx="9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B9-4D91-BA92-B12655C9648E}"/>
            </c:ext>
          </c:extLst>
        </c:ser>
        <c:ser>
          <c:idx val="3"/>
          <c:order val="3"/>
          <c:tx>
            <c:strRef>
              <c:f>Parent!$E$15</c:f>
              <c:strCache>
                <c:ptCount val="1"/>
                <c:pt idx="0">
                  <c:v>Very Comfortable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Gotham (Body)rial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Parent!$A$16:$A$25</c:f>
              <c:strCache>
                <c:ptCount val="10"/>
                <c:pt idx="0">
                  <c:v>STIs/STDs</c:v>
                </c:pt>
                <c:pt idx="1">
                  <c:v>Puberty and Reproduction</c:v>
                </c:pt>
                <c:pt idx="2">
                  <c:v>Peer Pressure</c:v>
                </c:pt>
                <c:pt idx="3">
                  <c:v>Parent-Child Communication</c:v>
                </c:pt>
                <c:pt idx="4">
                  <c:v>LGBTQ information</c:v>
                </c:pt>
                <c:pt idx="5">
                  <c:v>Healthy Relationships &amp; Consent</c:v>
                </c:pt>
                <c:pt idx="6">
                  <c:v>Communication Skills w/ partners</c:v>
                </c:pt>
                <c:pt idx="7">
                  <c:v>Birth control &amp; Condoms</c:v>
                </c:pt>
                <c:pt idx="8">
                  <c:v>Access to ARHC</c:v>
                </c:pt>
                <c:pt idx="9">
                  <c:v>Abstinence</c:v>
                </c:pt>
              </c:strCache>
            </c:strRef>
          </c:cat>
          <c:val>
            <c:numRef>
              <c:f>Parent!$E$16:$E$25</c:f>
              <c:numCache>
                <c:formatCode>0%</c:formatCode>
                <c:ptCount val="10"/>
                <c:pt idx="0">
                  <c:v>0.49</c:v>
                </c:pt>
                <c:pt idx="1">
                  <c:v>0.5</c:v>
                </c:pt>
                <c:pt idx="2">
                  <c:v>0.59</c:v>
                </c:pt>
                <c:pt idx="3">
                  <c:v>0.57999999999999996</c:v>
                </c:pt>
                <c:pt idx="4">
                  <c:v>0.34</c:v>
                </c:pt>
                <c:pt idx="5">
                  <c:v>0.61</c:v>
                </c:pt>
                <c:pt idx="6">
                  <c:v>0.51</c:v>
                </c:pt>
                <c:pt idx="7">
                  <c:v>0.48</c:v>
                </c:pt>
                <c:pt idx="8">
                  <c:v>0.47</c:v>
                </c:pt>
                <c:pt idx="9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B9-4D91-BA92-B12655C96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100"/>
        <c:axId val="560258288"/>
        <c:axId val="560261568"/>
      </c:barChart>
      <c:catAx>
        <c:axId val="56025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0261568"/>
        <c:crosses val="autoZero"/>
        <c:auto val="1"/>
        <c:lblAlgn val="ctr"/>
        <c:lblOffset val="100"/>
        <c:noMultiLvlLbl val="0"/>
      </c:catAx>
      <c:valAx>
        <c:axId val="5602615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6025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Parent!$B$56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Parent!$A$57:$A$66</c:f>
              <c:strCache>
                <c:ptCount val="10"/>
                <c:pt idx="0">
                  <c:v>Abstinence</c:v>
                </c:pt>
                <c:pt idx="1">
                  <c:v>Birth control &amp; Condoms</c:v>
                </c:pt>
                <c:pt idx="2">
                  <c:v>Access to ARHC</c:v>
                </c:pt>
                <c:pt idx="3">
                  <c:v>Puberty and Reproduction</c:v>
                </c:pt>
                <c:pt idx="4">
                  <c:v>Healthy Relationships &amp; Consent</c:v>
                </c:pt>
                <c:pt idx="5">
                  <c:v>Communication Skills w/ partner</c:v>
                </c:pt>
                <c:pt idx="6">
                  <c:v>Peer Pressure</c:v>
                </c:pt>
                <c:pt idx="7">
                  <c:v>STIs/STDs</c:v>
                </c:pt>
                <c:pt idx="8">
                  <c:v>LGBTQ information</c:v>
                </c:pt>
                <c:pt idx="9">
                  <c:v>Parent-Child Communication</c:v>
                </c:pt>
              </c:strCache>
            </c:strRef>
          </c:cat>
          <c:val>
            <c:numRef>
              <c:f>Parent!$B$57:$B$66</c:f>
              <c:numCache>
                <c:formatCode>General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21</c:v>
                </c:pt>
                <c:pt idx="3">
                  <c:v>22</c:v>
                </c:pt>
                <c:pt idx="4">
                  <c:v>26</c:v>
                </c:pt>
                <c:pt idx="5">
                  <c:v>30</c:v>
                </c:pt>
                <c:pt idx="6">
                  <c:v>31</c:v>
                </c:pt>
                <c:pt idx="7">
                  <c:v>31</c:v>
                </c:pt>
                <c:pt idx="8">
                  <c:v>32</c:v>
                </c:pt>
                <c:pt idx="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B-4E1D-873D-0DFBD5B0CF78}"/>
            </c:ext>
          </c:extLst>
        </c:ser>
        <c:ser>
          <c:idx val="1"/>
          <c:order val="1"/>
          <c:tx>
            <c:strRef>
              <c:f>Parent!$C$56</c:f>
              <c:strCache>
                <c:ptCount val="1"/>
                <c:pt idx="0">
                  <c:v> Percent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" panose="02000504040000020004" pitchFamily="50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Parent!$A$57:$A$66</c:f>
              <c:strCache>
                <c:ptCount val="10"/>
                <c:pt idx="0">
                  <c:v>Abstinence</c:v>
                </c:pt>
                <c:pt idx="1">
                  <c:v>Birth control &amp; Condoms</c:v>
                </c:pt>
                <c:pt idx="2">
                  <c:v>Access to ARHC</c:v>
                </c:pt>
                <c:pt idx="3">
                  <c:v>Puberty and Reproduction</c:v>
                </c:pt>
                <c:pt idx="4">
                  <c:v>Healthy Relationships &amp; Consent</c:v>
                </c:pt>
                <c:pt idx="5">
                  <c:v>Communication Skills w/ partner</c:v>
                </c:pt>
                <c:pt idx="6">
                  <c:v>Peer Pressure</c:v>
                </c:pt>
                <c:pt idx="7">
                  <c:v>STIs/STDs</c:v>
                </c:pt>
                <c:pt idx="8">
                  <c:v>LGBTQ information</c:v>
                </c:pt>
                <c:pt idx="9">
                  <c:v>Parent-Child Communication</c:v>
                </c:pt>
              </c:strCache>
            </c:strRef>
          </c:cat>
          <c:val>
            <c:numRef>
              <c:f>Parent!$C$57:$C$66</c:f>
              <c:numCache>
                <c:formatCode>0%</c:formatCode>
                <c:ptCount val="10"/>
                <c:pt idx="0">
                  <c:v>0.09</c:v>
                </c:pt>
                <c:pt idx="1">
                  <c:v>0.1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0.17</c:v>
                </c:pt>
                <c:pt idx="5">
                  <c:v>0.19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B-4E1D-873D-0DFBD5B0C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60260256"/>
        <c:axId val="560260584"/>
      </c:barChart>
      <c:catAx>
        <c:axId val="56026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40000020004" pitchFamily="50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60260584"/>
        <c:crosses val="autoZero"/>
        <c:auto val="1"/>
        <c:lblAlgn val="ctr"/>
        <c:lblOffset val="100"/>
        <c:noMultiLvlLbl val="0"/>
      </c:catAx>
      <c:valAx>
        <c:axId val="560260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6026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Gender of Total CEP 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otham" panose="02000504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945669291338581"/>
          <c:y val="0.20374708369787109"/>
          <c:w val="0.45830905511811026"/>
          <c:h val="0.76384842519685048"/>
        </c:manualLayout>
      </c:layout>
      <c:pieChart>
        <c:varyColors val="1"/>
        <c:ser>
          <c:idx val="0"/>
          <c:order val="0"/>
          <c:spPr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FB-47AD-8684-26F66DB0807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FB-47AD-8684-26F66DB0807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FB-47AD-8684-26F66DB08078}"/>
              </c:ext>
            </c:extLst>
          </c:dPt>
          <c:dLbls>
            <c:dLbl>
              <c:idx val="0"/>
              <c:layout>
                <c:manualLayout>
                  <c:x val="-6.264807524059493E-2"/>
                  <c:y val="-6.24183435403907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FB-47AD-8684-26F66DB08078}"/>
                </c:ext>
              </c:extLst>
            </c:dLbl>
            <c:dLbl>
              <c:idx val="1"/>
              <c:layout>
                <c:manualLayout>
                  <c:x val="2.2641513560804901E-2"/>
                  <c:y val="-9.99150627004957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FB-47AD-8684-26F66DB08078}"/>
                </c:ext>
              </c:extLst>
            </c:dLbl>
            <c:dLbl>
              <c:idx val="2"/>
              <c:layout>
                <c:manualLayout>
                  <c:x val="5.868219597550306E-2"/>
                  <c:y val="5.06153397491980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FB-47AD-8684-26F66DB080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Gotham" panose="020005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Demographics!$B$23:$B$25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Other</c:v>
                </c:pt>
              </c:strCache>
            </c:strRef>
          </c:cat>
          <c:val>
            <c:numRef>
              <c:f>Demographics!$C$23:$C$25</c:f>
              <c:numCache>
                <c:formatCode>###0</c:formatCode>
                <c:ptCount val="3"/>
                <c:pt idx="0">
                  <c:v>296</c:v>
                </c:pt>
                <c:pt idx="1">
                  <c:v>51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FB-47AD-8684-26F66DB0807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8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otham" panose="02000504040000020004" pitchFamily="50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  <a:latin typeface="Gotham" panose="02000504040000020004" pitchFamily="50" charset="0"/>
              </a:rPr>
              <a:t>Age of Total</a:t>
            </a:r>
            <a:r>
              <a:rPr lang="en-US" b="1" baseline="0" dirty="0">
                <a:solidFill>
                  <a:sysClr val="windowText" lastClr="000000"/>
                </a:solidFill>
                <a:latin typeface="Gotham" panose="02000504040000020004" pitchFamily="50" charset="0"/>
              </a:rPr>
              <a:t> CEP Respondents</a:t>
            </a:r>
            <a:endParaRPr lang="en-US" b="1" dirty="0">
              <a:solidFill>
                <a:sysClr val="windowText" lastClr="000000"/>
              </a:solidFill>
              <a:latin typeface="Gotham" panose="02000504040000020004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otham" panose="02000504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95-47A4-BBB4-5DF965DA2FF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95-47A4-BBB4-5DF965DA2FF9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95-47A4-BBB4-5DF965DA2FF9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95-47A4-BBB4-5DF965DA2FF9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95-47A4-BBB4-5DF965DA2FF9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95-47A4-BBB4-5DF965DA2FF9}"/>
              </c:ext>
            </c:extLst>
          </c:dPt>
          <c:dLbls>
            <c:dLbl>
              <c:idx val="0"/>
              <c:layout>
                <c:manualLayout>
                  <c:x val="6.3903034847916734E-2"/>
                  <c:y val="9.20148577918988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95-47A4-BBB4-5DF965DA2FF9}"/>
                </c:ext>
              </c:extLst>
            </c:dLbl>
            <c:dLbl>
              <c:idx val="1"/>
              <c:layout>
                <c:manualLayout>
                  <c:x val="0.22490688663917011"/>
                  <c:y val="-3.54250894076838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95-47A4-BBB4-5DF965DA2FF9}"/>
                </c:ext>
              </c:extLst>
            </c:dLbl>
            <c:dLbl>
              <c:idx val="2"/>
              <c:layout>
                <c:manualLayout>
                  <c:x val="-9.2359591414709521E-2"/>
                  <c:y val="0.162405181808414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95-47A4-BBB4-5DF965DA2FF9}"/>
                </c:ext>
              </c:extLst>
            </c:dLbl>
            <c:dLbl>
              <c:idx val="3"/>
              <c:layout>
                <c:manualLayout>
                  <c:x val="5.7222392655463519E-3"/>
                  <c:y val="5.94495863455662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95-47A4-BBB4-5DF965DA2FF9}"/>
                </c:ext>
              </c:extLst>
            </c:dLbl>
            <c:dLbl>
              <c:idx val="4"/>
              <c:layout>
                <c:manualLayout>
                  <c:x val="3.3781686380111579E-2"/>
                  <c:y val="-2.34654878666482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95-47A4-BBB4-5DF965DA2FF9}"/>
                </c:ext>
              </c:extLst>
            </c:dLbl>
            <c:dLbl>
              <c:idx val="5"/>
              <c:layout>
                <c:manualLayout>
                  <c:x val="7.9096249332469809E-2"/>
                  <c:y val="4.73945142822059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95-47A4-BBB4-5DF965DA2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Gotham" panose="020005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Demographics!$B$13:$B$18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Demographics!$C$13:$C$18</c:f>
              <c:numCache>
                <c:formatCode>###0</c:formatCode>
                <c:ptCount val="6"/>
                <c:pt idx="0">
                  <c:v>33</c:v>
                </c:pt>
                <c:pt idx="1">
                  <c:v>128</c:v>
                </c:pt>
                <c:pt idx="2">
                  <c:v>116</c:v>
                </c:pt>
                <c:pt idx="3">
                  <c:v>43</c:v>
                </c:pt>
                <c:pt idx="4">
                  <c:v>18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95-47A4-BBB4-5DF965DA2FF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8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r>
              <a:rPr lang="en-US" sz="1600" b="1" dirty="0">
                <a:solidFill>
                  <a:sysClr val="windowText" lastClr="000000"/>
                </a:solidFill>
                <a:latin typeface="Gotham" panose="02000504040000020004" pitchFamily="50" charset="0"/>
              </a:rPr>
              <a:t>Employment Status of All CEP 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otham" panose="02000504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67605630278028"/>
          <c:y val="0.17592592592592593"/>
          <c:w val="0.71103800341140122"/>
          <c:h val="0.665986439195100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" panose="020005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Demographics!$A$31:$A$36</c:f>
              <c:strCache>
                <c:ptCount val="6"/>
                <c:pt idx="0">
                  <c:v>Full-time</c:v>
                </c:pt>
                <c:pt idx="1">
                  <c:v>Part-time</c:v>
                </c:pt>
                <c:pt idx="2">
                  <c:v>Not currently employed</c:v>
                </c:pt>
                <c:pt idx="3">
                  <c:v>Other</c:v>
                </c:pt>
                <c:pt idx="4">
                  <c:v>Retired</c:v>
                </c:pt>
                <c:pt idx="5">
                  <c:v>Temporary/seasonal</c:v>
                </c:pt>
              </c:strCache>
            </c:strRef>
          </c:cat>
          <c:val>
            <c:numRef>
              <c:f>Demographics!$C$31:$C$36</c:f>
              <c:numCache>
                <c:formatCode>0%</c:formatCode>
                <c:ptCount val="6"/>
                <c:pt idx="0">
                  <c:v>0.72899999999999998</c:v>
                </c:pt>
                <c:pt idx="1">
                  <c:v>0.16300000000000001</c:v>
                </c:pt>
                <c:pt idx="2">
                  <c:v>3.6999999999999998E-2</c:v>
                </c:pt>
                <c:pt idx="3">
                  <c:v>3.4000000000000002E-2</c:v>
                </c:pt>
                <c:pt idx="4">
                  <c:v>0.02</c:v>
                </c:pt>
                <c:pt idx="5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A-40CA-8D15-2049CCE2A6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570219128"/>
        <c:axId val="570223392"/>
      </c:barChart>
      <c:catAx>
        <c:axId val="57021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endParaRPr lang="en-US"/>
          </a:p>
        </c:txPr>
        <c:crossAx val="570223392"/>
        <c:crosses val="autoZero"/>
        <c:auto val="1"/>
        <c:lblAlgn val="l"/>
        <c:lblOffset val="100"/>
        <c:noMultiLvlLbl val="0"/>
      </c:catAx>
      <c:valAx>
        <c:axId val="5702233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endParaRPr lang="en-US"/>
          </a:p>
        </c:txPr>
        <c:crossAx val="57021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r>
              <a:rPr lang="en-US" sz="1600" b="1">
                <a:solidFill>
                  <a:sysClr val="windowText" lastClr="000000"/>
                </a:solidFill>
                <a:latin typeface="Gotham" panose="02000504040000020004" pitchFamily="50" charset="0"/>
              </a:rPr>
              <a:t>Relationship Status of All CEP 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otham" panose="0200050404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490500537908337"/>
          <c:y val="0.17592592592592593"/>
          <c:w val="0.73289361441729617"/>
          <c:h val="0.665986439195100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Demographics!$A$42:$A$46</c:f>
              <c:strCache>
                <c:ptCount val="5"/>
                <c:pt idx="0">
                  <c:v>Married</c:v>
                </c:pt>
                <c:pt idx="1">
                  <c:v>Single</c:v>
                </c:pt>
                <c:pt idx="2">
                  <c:v>Divorced</c:v>
                </c:pt>
                <c:pt idx="3">
                  <c:v>Living with a partner</c:v>
                </c:pt>
                <c:pt idx="4">
                  <c:v>Separted</c:v>
                </c:pt>
              </c:strCache>
            </c:strRef>
          </c:cat>
          <c:val>
            <c:numRef>
              <c:f>Demographics!$C$42:$C$46</c:f>
              <c:numCache>
                <c:formatCode>0%</c:formatCode>
                <c:ptCount val="5"/>
                <c:pt idx="0">
                  <c:v>0.55100000000000005</c:v>
                </c:pt>
                <c:pt idx="1">
                  <c:v>0.27400000000000002</c:v>
                </c:pt>
                <c:pt idx="2">
                  <c:v>8.5999999999999993E-2</c:v>
                </c:pt>
                <c:pt idx="3">
                  <c:v>7.6999999999999999E-2</c:v>
                </c:pt>
                <c:pt idx="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7-415D-B30D-693A1AAE86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570219128"/>
        <c:axId val="570223392"/>
      </c:barChart>
      <c:catAx>
        <c:axId val="57021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endParaRPr lang="en-US"/>
          </a:p>
        </c:txPr>
        <c:crossAx val="570223392"/>
        <c:crosses val="autoZero"/>
        <c:auto val="1"/>
        <c:lblAlgn val="ctr"/>
        <c:lblOffset val="100"/>
        <c:noMultiLvlLbl val="0"/>
      </c:catAx>
      <c:valAx>
        <c:axId val="5702233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otham" panose="02000504040000020004" pitchFamily="50" charset="0"/>
                <a:ea typeface="+mn-ea"/>
                <a:cs typeface="+mn-cs"/>
              </a:defRPr>
            </a:pPr>
            <a:endParaRPr lang="en-US"/>
          </a:p>
        </c:txPr>
        <c:crossAx val="57021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Gotham" panose="02000504040000020004" pitchFamily="50" charset="0"/>
                <a:ea typeface="+mn-ea"/>
                <a:cs typeface="Calibri" panose="020F0502020204030204" pitchFamily="34" charset="0"/>
              </a:defRPr>
            </a:pPr>
            <a:r>
              <a:rPr lang="en-US" b="1" dirty="0">
                <a:solidFill>
                  <a:schemeClr val="tx1"/>
                </a:solidFill>
                <a:latin typeface="Gotham" panose="02000504040000020004" pitchFamily="50" charset="0"/>
              </a:rPr>
              <a:t>BREAKDOWN</a:t>
            </a:r>
            <a:r>
              <a:rPr lang="en-US" b="1" baseline="0" dirty="0">
                <a:solidFill>
                  <a:schemeClr val="tx1"/>
                </a:solidFill>
                <a:latin typeface="Gotham" panose="02000504040000020004" pitchFamily="50" charset="0"/>
              </a:rPr>
              <a:t> OF CBO BY TYPES OF ORGANIZATION</a:t>
            </a:r>
            <a:endParaRPr lang="en-US" b="1" dirty="0">
              <a:solidFill>
                <a:schemeClr val="tx1"/>
              </a:solidFill>
              <a:latin typeface="Gotham" panose="02000504040000020004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Gotham" panose="02000504040000020004" pitchFamily="50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Gotham" panose="02000504040000020004" pitchFamily="50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CBO!$A$1:$A$5</c:f>
              <c:strCache>
                <c:ptCount val="5"/>
                <c:pt idx="0">
                  <c:v>Direct service</c:v>
                </c:pt>
                <c:pt idx="1">
                  <c:v>Training/Education</c:v>
                </c:pt>
                <c:pt idx="2">
                  <c:v>Support services</c:v>
                </c:pt>
                <c:pt idx="3">
                  <c:v>Other</c:v>
                </c:pt>
                <c:pt idx="4">
                  <c:v>Clinical</c:v>
                </c:pt>
              </c:strCache>
            </c:strRef>
          </c:cat>
          <c:val>
            <c:numRef>
              <c:f>CBO!$B$1:$B$5</c:f>
              <c:numCache>
                <c:formatCode>0%</c:formatCode>
                <c:ptCount val="5"/>
                <c:pt idx="0">
                  <c:v>0.45</c:v>
                </c:pt>
                <c:pt idx="1">
                  <c:v>0.38</c:v>
                </c:pt>
                <c:pt idx="2">
                  <c:v>0.28000000000000003</c:v>
                </c:pt>
                <c:pt idx="3">
                  <c:v>0.15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7-41CE-9F7E-51E0A3283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27"/>
        <c:axId val="556018944"/>
        <c:axId val="556016320"/>
      </c:barChart>
      <c:catAx>
        <c:axId val="55601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Gotham" panose="02000504040000020004" pitchFamily="50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56016320"/>
        <c:crosses val="autoZero"/>
        <c:auto val="1"/>
        <c:lblAlgn val="ctr"/>
        <c:lblOffset val="100"/>
        <c:noMultiLvlLbl val="0"/>
      </c:catAx>
      <c:valAx>
        <c:axId val="5560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otham" panose="02000504040000020004" pitchFamily="50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5601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Gotham" panose="02000504040000020004" pitchFamily="50" charset="0"/>
                <a:ea typeface="+mn-ea"/>
                <a:cs typeface="Calibri" panose="020F0502020204030204" pitchFamily="34" charset="0"/>
              </a:defRPr>
            </a:pPr>
            <a:r>
              <a:rPr lang="en-US" b="1" dirty="0">
                <a:solidFill>
                  <a:schemeClr val="tx1"/>
                </a:solidFill>
                <a:latin typeface="Gotham" panose="02000504040000020004" pitchFamily="50" charset="0"/>
              </a:rPr>
              <a:t>BREAKDOWN</a:t>
            </a:r>
            <a:r>
              <a:rPr lang="en-US" b="1" baseline="0" dirty="0">
                <a:solidFill>
                  <a:schemeClr val="tx1"/>
                </a:solidFill>
                <a:latin typeface="Gotham" panose="02000504040000020004" pitchFamily="50" charset="0"/>
              </a:rPr>
              <a:t> OF CBO BY TYPES OF ORGANIZATION</a:t>
            </a:r>
            <a:endParaRPr lang="en-US" b="1" dirty="0">
              <a:solidFill>
                <a:schemeClr val="tx1"/>
              </a:solidFill>
              <a:latin typeface="Gotham" panose="02000504040000020004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Gotham" panose="02000504040000020004" pitchFamily="50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Gotham" panose="02000504040000020004" pitchFamily="50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CBO!$A$1:$A$5</c:f>
              <c:strCache>
                <c:ptCount val="5"/>
                <c:pt idx="0">
                  <c:v>Direct service</c:v>
                </c:pt>
                <c:pt idx="1">
                  <c:v>Training/Education</c:v>
                </c:pt>
                <c:pt idx="2">
                  <c:v>Support services</c:v>
                </c:pt>
                <c:pt idx="3">
                  <c:v>Other</c:v>
                </c:pt>
                <c:pt idx="4">
                  <c:v>Clinical</c:v>
                </c:pt>
              </c:strCache>
            </c:strRef>
          </c:cat>
          <c:val>
            <c:numRef>
              <c:f>CBO!$B$1:$B$5</c:f>
              <c:numCache>
                <c:formatCode>0%</c:formatCode>
                <c:ptCount val="5"/>
                <c:pt idx="0">
                  <c:v>0.45</c:v>
                </c:pt>
                <c:pt idx="1">
                  <c:v>0.38</c:v>
                </c:pt>
                <c:pt idx="2">
                  <c:v>0.28000000000000003</c:v>
                </c:pt>
                <c:pt idx="3">
                  <c:v>0.15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7-41CE-9F7E-51E0A3283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27"/>
        <c:axId val="556018944"/>
        <c:axId val="556016320"/>
      </c:barChart>
      <c:catAx>
        <c:axId val="55601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Gotham" panose="02000504040000020004" pitchFamily="50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56016320"/>
        <c:crosses val="autoZero"/>
        <c:auto val="1"/>
        <c:lblAlgn val="ctr"/>
        <c:lblOffset val="100"/>
        <c:noMultiLvlLbl val="0"/>
      </c:catAx>
      <c:valAx>
        <c:axId val="5560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otham" panose="02000504040000020004" pitchFamily="50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5601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DC-48F6-8035-0D1A6DBE02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DC-48F6-8035-0D1A6DBE02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Gotham" panose="02000504040000020004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CBO!$A$120:$A$121</c:f>
              <c:strCache>
                <c:ptCount val="2"/>
                <c:pt idx="0">
                  <c:v>Does not work with teens</c:v>
                </c:pt>
                <c:pt idx="1">
                  <c:v>Worked directly with teens</c:v>
                </c:pt>
              </c:strCache>
            </c:strRef>
          </c:cat>
          <c:val>
            <c:numRef>
              <c:f>CBO!$C$120:$C$121</c:f>
              <c:numCache>
                <c:formatCode>0%</c:formatCode>
                <c:ptCount val="2"/>
                <c:pt idx="0">
                  <c:v>0.19078947368421054</c:v>
                </c:pt>
                <c:pt idx="1">
                  <c:v>0.80921052631578949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DC-48F6-8035-0D1A6DBE027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0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3625080228508"/>
          <c:y val="0.11963676930519455"/>
          <c:w val="0.76768359220910609"/>
          <c:h val="0.76072646138961086"/>
        </c:manualLayout>
      </c:layout>
      <c:pie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91-4F32-9E85-D3E6BF37CD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91-4F32-9E85-D3E6BF37CD98}"/>
              </c:ext>
            </c:extLst>
          </c:dPt>
          <c:dLbls>
            <c:dLbl>
              <c:idx val="0"/>
              <c:layout>
                <c:manualLayout>
                  <c:x val="0.18204589545382679"/>
                  <c:y val="-0.138142470099633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91-4F32-9E85-D3E6BF37C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CBO!$A$120:$A$121</c:f>
              <c:strCache>
                <c:ptCount val="2"/>
                <c:pt idx="0">
                  <c:v>Does not work with teens</c:v>
                </c:pt>
                <c:pt idx="1">
                  <c:v>Worked directly with teens</c:v>
                </c:pt>
              </c:strCache>
            </c:strRef>
          </c:cat>
          <c:val>
            <c:numRef>
              <c:f>CBO!$C$120:$C$121</c:f>
              <c:numCache>
                <c:formatCode>0%</c:formatCode>
                <c:ptCount val="2"/>
                <c:pt idx="0">
                  <c:v>0.19078947368421054</c:v>
                </c:pt>
                <c:pt idx="1">
                  <c:v>0.80921052631578949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91-4F32-9E85-D3E6BF37CD9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0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597E6-FA5C-4603-ADD8-A86B1941C33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07105F-0085-4E8B-9ACB-08EDFFB99760}">
      <dgm:prSet phldrT="[Text]" custT="1"/>
      <dgm:spPr/>
      <dgm:t>
        <a:bodyPr/>
        <a:lstStyle/>
        <a:p>
          <a:r>
            <a:rPr lang="en-US" sz="4200" b="1" dirty="0">
              <a:latin typeface="Gotham" panose="02000504040000020004" pitchFamily="50" charset="0"/>
            </a:rPr>
            <a:t> CBO staff</a:t>
          </a:r>
        </a:p>
      </dgm:t>
    </dgm:pt>
    <dgm:pt modelId="{D77BAADA-D7AB-4DAD-A69B-4290C85DE3B6}" type="parTrans" cxnId="{34178C60-F950-4AB1-B2F3-7111A1506A07}">
      <dgm:prSet/>
      <dgm:spPr/>
      <dgm:t>
        <a:bodyPr/>
        <a:lstStyle/>
        <a:p>
          <a:endParaRPr lang="en-US"/>
        </a:p>
      </dgm:t>
    </dgm:pt>
    <dgm:pt modelId="{6AD8667C-2E62-47CA-B30A-4737FC1CD92D}" type="sibTrans" cxnId="{34178C60-F950-4AB1-B2F3-7111A1506A07}">
      <dgm:prSet/>
      <dgm:spPr/>
      <dgm:t>
        <a:bodyPr/>
        <a:lstStyle/>
        <a:p>
          <a:endParaRPr lang="en-US"/>
        </a:p>
      </dgm:t>
    </dgm:pt>
    <dgm:pt modelId="{CFF57BD8-7081-457A-AC88-3731F72C8175}">
      <dgm:prSet phldrT="[Text]"/>
      <dgm:spPr/>
      <dgm:t>
        <a:bodyPr/>
        <a:lstStyle/>
        <a:p>
          <a:r>
            <a:rPr lang="en-US" b="1" dirty="0">
              <a:latin typeface="Gotham" panose="02000504040000020004" pitchFamily="50" charset="0"/>
            </a:rPr>
            <a:t>Faith members</a:t>
          </a:r>
        </a:p>
      </dgm:t>
    </dgm:pt>
    <dgm:pt modelId="{661C6888-F746-40D8-9C74-9A842D8E69C2}" type="parTrans" cxnId="{F06E69B1-A3DB-4D94-9A9E-FF403A8A9358}">
      <dgm:prSet/>
      <dgm:spPr/>
      <dgm:t>
        <a:bodyPr/>
        <a:lstStyle/>
        <a:p>
          <a:endParaRPr lang="en-US"/>
        </a:p>
      </dgm:t>
    </dgm:pt>
    <dgm:pt modelId="{3F901B18-96DA-42F9-99E5-1EB75F666527}" type="sibTrans" cxnId="{F06E69B1-A3DB-4D94-9A9E-FF403A8A9358}">
      <dgm:prSet/>
      <dgm:spPr/>
      <dgm:t>
        <a:bodyPr/>
        <a:lstStyle/>
        <a:p>
          <a:endParaRPr lang="en-US"/>
        </a:p>
      </dgm:t>
    </dgm:pt>
    <dgm:pt modelId="{8FF07238-1515-4ACB-BBCB-FCEFE95D5783}">
      <dgm:prSet phldrT="[Text]" custT="1"/>
      <dgm:spPr/>
      <dgm:t>
        <a:bodyPr/>
        <a:lstStyle/>
        <a:p>
          <a:r>
            <a:rPr lang="en-US" sz="4200" b="1" dirty="0">
              <a:latin typeface="Gotham" panose="02000504040000020004" pitchFamily="50" charset="0"/>
            </a:rPr>
            <a:t>Parents</a:t>
          </a:r>
        </a:p>
      </dgm:t>
    </dgm:pt>
    <dgm:pt modelId="{66FEDCF7-AC70-4084-A29F-0EC228E227E7}" type="parTrans" cxnId="{92B0018D-0344-4392-9DE3-4219E1C112EF}">
      <dgm:prSet/>
      <dgm:spPr/>
      <dgm:t>
        <a:bodyPr/>
        <a:lstStyle/>
        <a:p>
          <a:endParaRPr lang="en-US"/>
        </a:p>
      </dgm:t>
    </dgm:pt>
    <dgm:pt modelId="{801003A1-C5CB-4C4F-9637-9D3E6CFA7CE0}" type="sibTrans" cxnId="{92B0018D-0344-4392-9DE3-4219E1C112EF}">
      <dgm:prSet/>
      <dgm:spPr/>
      <dgm:t>
        <a:bodyPr/>
        <a:lstStyle/>
        <a:p>
          <a:endParaRPr lang="en-US"/>
        </a:p>
      </dgm:t>
    </dgm:pt>
    <dgm:pt modelId="{353AB5DC-4885-47EF-A4E6-C80D148E96AD}" type="pres">
      <dgm:prSet presAssocID="{CA7597E6-FA5C-4603-ADD8-A86B1941C33E}" presName="Name0" presStyleCnt="0">
        <dgm:presLayoutVars>
          <dgm:chMax val="7"/>
          <dgm:chPref val="7"/>
          <dgm:dir/>
        </dgm:presLayoutVars>
      </dgm:prSet>
      <dgm:spPr/>
    </dgm:pt>
    <dgm:pt modelId="{4A3A550B-4442-4FD8-B045-D8711B2E4E45}" type="pres">
      <dgm:prSet presAssocID="{CA7597E6-FA5C-4603-ADD8-A86B1941C33E}" presName="Name1" presStyleCnt="0"/>
      <dgm:spPr/>
    </dgm:pt>
    <dgm:pt modelId="{AB6CB2F1-AA68-4AAA-AEA9-5368105919D9}" type="pres">
      <dgm:prSet presAssocID="{CA7597E6-FA5C-4603-ADD8-A86B1941C33E}" presName="cycle" presStyleCnt="0"/>
      <dgm:spPr/>
    </dgm:pt>
    <dgm:pt modelId="{C108D5C7-178B-42C3-A662-402627C5AB21}" type="pres">
      <dgm:prSet presAssocID="{CA7597E6-FA5C-4603-ADD8-A86B1941C33E}" presName="srcNode" presStyleLbl="node1" presStyleIdx="0" presStyleCnt="3"/>
      <dgm:spPr/>
    </dgm:pt>
    <dgm:pt modelId="{EEF616A6-57CF-4DD8-8B17-C96368ECBB36}" type="pres">
      <dgm:prSet presAssocID="{CA7597E6-FA5C-4603-ADD8-A86B1941C33E}" presName="conn" presStyleLbl="parChTrans1D2" presStyleIdx="0" presStyleCnt="1"/>
      <dgm:spPr/>
    </dgm:pt>
    <dgm:pt modelId="{B80D1037-C39C-404E-9B5A-A9BD70A88C78}" type="pres">
      <dgm:prSet presAssocID="{CA7597E6-FA5C-4603-ADD8-A86B1941C33E}" presName="extraNode" presStyleLbl="node1" presStyleIdx="0" presStyleCnt="3"/>
      <dgm:spPr/>
    </dgm:pt>
    <dgm:pt modelId="{94BC21DE-BE51-4221-ADC3-BBFF6D7FF25F}" type="pres">
      <dgm:prSet presAssocID="{CA7597E6-FA5C-4603-ADD8-A86B1941C33E}" presName="dstNode" presStyleLbl="node1" presStyleIdx="0" presStyleCnt="3"/>
      <dgm:spPr/>
    </dgm:pt>
    <dgm:pt modelId="{33C0E4FD-B938-4BE1-A1E6-02C171C4B2CF}" type="pres">
      <dgm:prSet presAssocID="{1307105F-0085-4E8B-9ACB-08EDFFB99760}" presName="text_1" presStyleLbl="node1" presStyleIdx="0" presStyleCnt="3">
        <dgm:presLayoutVars>
          <dgm:bulletEnabled val="1"/>
        </dgm:presLayoutVars>
      </dgm:prSet>
      <dgm:spPr/>
    </dgm:pt>
    <dgm:pt modelId="{28A7AC6F-2CDB-40F8-A158-3DE40E813324}" type="pres">
      <dgm:prSet presAssocID="{1307105F-0085-4E8B-9ACB-08EDFFB99760}" presName="accent_1" presStyleCnt="0"/>
      <dgm:spPr/>
    </dgm:pt>
    <dgm:pt modelId="{EB69E323-D77F-4A6A-8FBD-11E8C4AB2281}" type="pres">
      <dgm:prSet presAssocID="{1307105F-0085-4E8B-9ACB-08EDFFB99760}" presName="accentRepeatNode" presStyleLbl="solidFgAcc1" presStyleIdx="0" presStyleCnt="3"/>
      <dgm:spPr/>
    </dgm:pt>
    <dgm:pt modelId="{69EFCA97-DA51-4031-89D0-B22124FB098A}" type="pres">
      <dgm:prSet presAssocID="{CFF57BD8-7081-457A-AC88-3731F72C8175}" presName="text_2" presStyleLbl="node1" presStyleIdx="1" presStyleCnt="3">
        <dgm:presLayoutVars>
          <dgm:bulletEnabled val="1"/>
        </dgm:presLayoutVars>
      </dgm:prSet>
      <dgm:spPr/>
    </dgm:pt>
    <dgm:pt modelId="{5EDAF8D6-BC30-4DF5-9B09-B8C458EE70B0}" type="pres">
      <dgm:prSet presAssocID="{CFF57BD8-7081-457A-AC88-3731F72C8175}" presName="accent_2" presStyleCnt="0"/>
      <dgm:spPr/>
    </dgm:pt>
    <dgm:pt modelId="{5B3D2FF5-3718-4F49-BF3A-ED6159B1D178}" type="pres">
      <dgm:prSet presAssocID="{CFF57BD8-7081-457A-AC88-3731F72C8175}" presName="accentRepeatNode" presStyleLbl="solidFgAcc1" presStyleIdx="1" presStyleCnt="3"/>
      <dgm:spPr/>
    </dgm:pt>
    <dgm:pt modelId="{0697405F-2EAF-4828-9861-20412AB417AA}" type="pres">
      <dgm:prSet presAssocID="{8FF07238-1515-4ACB-BBCB-FCEFE95D5783}" presName="text_3" presStyleLbl="node1" presStyleIdx="2" presStyleCnt="3">
        <dgm:presLayoutVars>
          <dgm:bulletEnabled val="1"/>
        </dgm:presLayoutVars>
      </dgm:prSet>
      <dgm:spPr/>
    </dgm:pt>
    <dgm:pt modelId="{E46C60AB-C08F-4155-B4D1-42BD2CA4073C}" type="pres">
      <dgm:prSet presAssocID="{8FF07238-1515-4ACB-BBCB-FCEFE95D5783}" presName="accent_3" presStyleCnt="0"/>
      <dgm:spPr/>
    </dgm:pt>
    <dgm:pt modelId="{359662D3-B36C-4923-B1AC-9D88C4D08FFD}" type="pres">
      <dgm:prSet presAssocID="{8FF07238-1515-4ACB-BBCB-FCEFE95D5783}" presName="accentRepeatNode" presStyleLbl="solidFgAcc1" presStyleIdx="2" presStyleCnt="3"/>
      <dgm:spPr/>
    </dgm:pt>
  </dgm:ptLst>
  <dgm:cxnLst>
    <dgm:cxn modelId="{00E52C1A-E0DF-490C-AC92-522C6A1F5EAC}" type="presOf" srcId="{1307105F-0085-4E8B-9ACB-08EDFFB99760}" destId="{33C0E4FD-B938-4BE1-A1E6-02C171C4B2CF}" srcOrd="0" destOrd="0" presId="urn:microsoft.com/office/officeart/2008/layout/VerticalCurvedList"/>
    <dgm:cxn modelId="{6C1E5D2C-3307-413F-84F1-F55FD747331A}" type="presOf" srcId="{6AD8667C-2E62-47CA-B30A-4737FC1CD92D}" destId="{EEF616A6-57CF-4DD8-8B17-C96368ECBB36}" srcOrd="0" destOrd="0" presId="urn:microsoft.com/office/officeart/2008/layout/VerticalCurvedList"/>
    <dgm:cxn modelId="{34178C60-F950-4AB1-B2F3-7111A1506A07}" srcId="{CA7597E6-FA5C-4603-ADD8-A86B1941C33E}" destId="{1307105F-0085-4E8B-9ACB-08EDFFB99760}" srcOrd="0" destOrd="0" parTransId="{D77BAADA-D7AB-4DAD-A69B-4290C85DE3B6}" sibTransId="{6AD8667C-2E62-47CA-B30A-4737FC1CD92D}"/>
    <dgm:cxn modelId="{DC547367-41E4-4F9F-AA81-DEC8E1CE39DB}" type="presOf" srcId="{CA7597E6-FA5C-4603-ADD8-A86B1941C33E}" destId="{353AB5DC-4885-47EF-A4E6-C80D148E96AD}" srcOrd="0" destOrd="0" presId="urn:microsoft.com/office/officeart/2008/layout/VerticalCurvedList"/>
    <dgm:cxn modelId="{2E926871-E876-482E-AAE6-E52A09F863F8}" type="presOf" srcId="{CFF57BD8-7081-457A-AC88-3731F72C8175}" destId="{69EFCA97-DA51-4031-89D0-B22124FB098A}" srcOrd="0" destOrd="0" presId="urn:microsoft.com/office/officeart/2008/layout/VerticalCurvedList"/>
    <dgm:cxn modelId="{92B0018D-0344-4392-9DE3-4219E1C112EF}" srcId="{CA7597E6-FA5C-4603-ADD8-A86B1941C33E}" destId="{8FF07238-1515-4ACB-BBCB-FCEFE95D5783}" srcOrd="2" destOrd="0" parTransId="{66FEDCF7-AC70-4084-A29F-0EC228E227E7}" sibTransId="{801003A1-C5CB-4C4F-9637-9D3E6CFA7CE0}"/>
    <dgm:cxn modelId="{F06E69B1-A3DB-4D94-9A9E-FF403A8A9358}" srcId="{CA7597E6-FA5C-4603-ADD8-A86B1941C33E}" destId="{CFF57BD8-7081-457A-AC88-3731F72C8175}" srcOrd="1" destOrd="0" parTransId="{661C6888-F746-40D8-9C74-9A842D8E69C2}" sibTransId="{3F901B18-96DA-42F9-99E5-1EB75F666527}"/>
    <dgm:cxn modelId="{AD5BC2CA-DB86-4D12-8388-B33E86A0F2E5}" type="presOf" srcId="{8FF07238-1515-4ACB-BBCB-FCEFE95D5783}" destId="{0697405F-2EAF-4828-9861-20412AB417AA}" srcOrd="0" destOrd="0" presId="urn:microsoft.com/office/officeart/2008/layout/VerticalCurvedList"/>
    <dgm:cxn modelId="{A9EEB933-F897-44DC-B662-B65A55D2D14B}" type="presParOf" srcId="{353AB5DC-4885-47EF-A4E6-C80D148E96AD}" destId="{4A3A550B-4442-4FD8-B045-D8711B2E4E45}" srcOrd="0" destOrd="0" presId="urn:microsoft.com/office/officeart/2008/layout/VerticalCurvedList"/>
    <dgm:cxn modelId="{A0D61EEB-156D-4610-81F3-156D5DFD391F}" type="presParOf" srcId="{4A3A550B-4442-4FD8-B045-D8711B2E4E45}" destId="{AB6CB2F1-AA68-4AAA-AEA9-5368105919D9}" srcOrd="0" destOrd="0" presId="urn:microsoft.com/office/officeart/2008/layout/VerticalCurvedList"/>
    <dgm:cxn modelId="{25305D33-0B8B-4F9F-9897-792853D5CA66}" type="presParOf" srcId="{AB6CB2F1-AA68-4AAA-AEA9-5368105919D9}" destId="{C108D5C7-178B-42C3-A662-402627C5AB21}" srcOrd="0" destOrd="0" presId="urn:microsoft.com/office/officeart/2008/layout/VerticalCurvedList"/>
    <dgm:cxn modelId="{9F1BBEDD-C388-4A57-AB44-C9A4A6A7ACBB}" type="presParOf" srcId="{AB6CB2F1-AA68-4AAA-AEA9-5368105919D9}" destId="{EEF616A6-57CF-4DD8-8B17-C96368ECBB36}" srcOrd="1" destOrd="0" presId="urn:microsoft.com/office/officeart/2008/layout/VerticalCurvedList"/>
    <dgm:cxn modelId="{F153B25D-0115-4F0D-B074-8E630BBB834C}" type="presParOf" srcId="{AB6CB2F1-AA68-4AAA-AEA9-5368105919D9}" destId="{B80D1037-C39C-404E-9B5A-A9BD70A88C78}" srcOrd="2" destOrd="0" presId="urn:microsoft.com/office/officeart/2008/layout/VerticalCurvedList"/>
    <dgm:cxn modelId="{A7D66325-DDB3-425D-AC06-B6477D9E1A48}" type="presParOf" srcId="{AB6CB2F1-AA68-4AAA-AEA9-5368105919D9}" destId="{94BC21DE-BE51-4221-ADC3-BBFF6D7FF25F}" srcOrd="3" destOrd="0" presId="urn:microsoft.com/office/officeart/2008/layout/VerticalCurvedList"/>
    <dgm:cxn modelId="{24355215-F358-4A2E-8BF1-083425F52F57}" type="presParOf" srcId="{4A3A550B-4442-4FD8-B045-D8711B2E4E45}" destId="{33C0E4FD-B938-4BE1-A1E6-02C171C4B2CF}" srcOrd="1" destOrd="0" presId="urn:microsoft.com/office/officeart/2008/layout/VerticalCurvedList"/>
    <dgm:cxn modelId="{83D25CF2-2E38-4BB5-9646-0F4C3A4E2B33}" type="presParOf" srcId="{4A3A550B-4442-4FD8-B045-D8711B2E4E45}" destId="{28A7AC6F-2CDB-40F8-A158-3DE40E813324}" srcOrd="2" destOrd="0" presId="urn:microsoft.com/office/officeart/2008/layout/VerticalCurvedList"/>
    <dgm:cxn modelId="{686ED4A8-A483-4539-B61F-4374317F37A2}" type="presParOf" srcId="{28A7AC6F-2CDB-40F8-A158-3DE40E813324}" destId="{EB69E323-D77F-4A6A-8FBD-11E8C4AB2281}" srcOrd="0" destOrd="0" presId="urn:microsoft.com/office/officeart/2008/layout/VerticalCurvedList"/>
    <dgm:cxn modelId="{3B98E282-A644-4EEB-AC56-18A0D2C29B0A}" type="presParOf" srcId="{4A3A550B-4442-4FD8-B045-D8711B2E4E45}" destId="{69EFCA97-DA51-4031-89D0-B22124FB098A}" srcOrd="3" destOrd="0" presId="urn:microsoft.com/office/officeart/2008/layout/VerticalCurvedList"/>
    <dgm:cxn modelId="{FABDD067-A62B-4C5F-8849-C63D4E56A70F}" type="presParOf" srcId="{4A3A550B-4442-4FD8-B045-D8711B2E4E45}" destId="{5EDAF8D6-BC30-4DF5-9B09-B8C458EE70B0}" srcOrd="4" destOrd="0" presId="urn:microsoft.com/office/officeart/2008/layout/VerticalCurvedList"/>
    <dgm:cxn modelId="{646CDBC5-A3FA-4E8E-9CD6-BF3B6285EEED}" type="presParOf" srcId="{5EDAF8D6-BC30-4DF5-9B09-B8C458EE70B0}" destId="{5B3D2FF5-3718-4F49-BF3A-ED6159B1D178}" srcOrd="0" destOrd="0" presId="urn:microsoft.com/office/officeart/2008/layout/VerticalCurvedList"/>
    <dgm:cxn modelId="{7EB406BB-99C0-4638-8757-9CD2F04D9957}" type="presParOf" srcId="{4A3A550B-4442-4FD8-B045-D8711B2E4E45}" destId="{0697405F-2EAF-4828-9861-20412AB417AA}" srcOrd="5" destOrd="0" presId="urn:microsoft.com/office/officeart/2008/layout/VerticalCurvedList"/>
    <dgm:cxn modelId="{E80A1CD9-A0B8-410B-80AA-9E5CCE7B6986}" type="presParOf" srcId="{4A3A550B-4442-4FD8-B045-D8711B2E4E45}" destId="{E46C60AB-C08F-4155-B4D1-42BD2CA4073C}" srcOrd="6" destOrd="0" presId="urn:microsoft.com/office/officeart/2008/layout/VerticalCurvedList"/>
    <dgm:cxn modelId="{A35F6947-D37B-4675-8C6E-552BD2B543B4}" type="presParOf" srcId="{E46C60AB-C08F-4155-B4D1-42BD2CA4073C}" destId="{359662D3-B36C-4923-B1AC-9D88C4D08F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597E6-FA5C-4603-ADD8-A86B1941C33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07105F-0085-4E8B-9ACB-08EDFFB99760}">
      <dgm:prSet phldrT="[Text]" custT="1"/>
      <dgm:spPr/>
      <dgm:t>
        <a:bodyPr/>
        <a:lstStyle/>
        <a:p>
          <a:r>
            <a:rPr lang="en-US" sz="4200" b="1" dirty="0">
              <a:latin typeface="Gotham" panose="02000504040000020004" pitchFamily="50" charset="0"/>
            </a:rPr>
            <a:t>CBO staff</a:t>
          </a:r>
        </a:p>
      </dgm:t>
    </dgm:pt>
    <dgm:pt modelId="{D77BAADA-D7AB-4DAD-A69B-4290C85DE3B6}" type="parTrans" cxnId="{34178C60-F950-4AB1-B2F3-7111A1506A07}">
      <dgm:prSet/>
      <dgm:spPr/>
      <dgm:t>
        <a:bodyPr/>
        <a:lstStyle/>
        <a:p>
          <a:endParaRPr lang="en-US"/>
        </a:p>
      </dgm:t>
    </dgm:pt>
    <dgm:pt modelId="{6AD8667C-2E62-47CA-B30A-4737FC1CD92D}" type="sibTrans" cxnId="{34178C60-F950-4AB1-B2F3-7111A1506A07}">
      <dgm:prSet/>
      <dgm:spPr/>
      <dgm:t>
        <a:bodyPr/>
        <a:lstStyle/>
        <a:p>
          <a:endParaRPr lang="en-US"/>
        </a:p>
      </dgm:t>
    </dgm:pt>
    <dgm:pt modelId="{CFF57BD8-7081-457A-AC88-3731F72C8175}">
      <dgm:prSet phldrT="[Text]" custT="1"/>
      <dgm:spPr/>
      <dgm:t>
        <a:bodyPr/>
        <a:lstStyle/>
        <a:p>
          <a:r>
            <a:rPr lang="en-US" sz="4200" b="1" dirty="0">
              <a:latin typeface="Gotham" panose="02000504040000020004" pitchFamily="50" charset="0"/>
            </a:rPr>
            <a:t>Faith members</a:t>
          </a:r>
        </a:p>
      </dgm:t>
    </dgm:pt>
    <dgm:pt modelId="{661C6888-F746-40D8-9C74-9A842D8E69C2}" type="parTrans" cxnId="{F06E69B1-A3DB-4D94-9A9E-FF403A8A9358}">
      <dgm:prSet/>
      <dgm:spPr/>
      <dgm:t>
        <a:bodyPr/>
        <a:lstStyle/>
        <a:p>
          <a:endParaRPr lang="en-US"/>
        </a:p>
      </dgm:t>
    </dgm:pt>
    <dgm:pt modelId="{3F901B18-96DA-42F9-99E5-1EB75F666527}" type="sibTrans" cxnId="{F06E69B1-A3DB-4D94-9A9E-FF403A8A9358}">
      <dgm:prSet/>
      <dgm:spPr/>
      <dgm:t>
        <a:bodyPr/>
        <a:lstStyle/>
        <a:p>
          <a:endParaRPr lang="en-US"/>
        </a:p>
      </dgm:t>
    </dgm:pt>
    <dgm:pt modelId="{8FF07238-1515-4ACB-BBCB-FCEFE95D5783}">
      <dgm:prSet phldrT="[Text]" custT="1"/>
      <dgm:spPr/>
      <dgm:t>
        <a:bodyPr/>
        <a:lstStyle/>
        <a:p>
          <a:r>
            <a:rPr lang="en-US" sz="4200" b="1" dirty="0">
              <a:latin typeface="Gotham" panose="02000504040000020004" pitchFamily="50" charset="0"/>
            </a:rPr>
            <a:t>Parents</a:t>
          </a:r>
        </a:p>
      </dgm:t>
    </dgm:pt>
    <dgm:pt modelId="{66FEDCF7-AC70-4084-A29F-0EC228E227E7}" type="parTrans" cxnId="{92B0018D-0344-4392-9DE3-4219E1C112EF}">
      <dgm:prSet/>
      <dgm:spPr/>
      <dgm:t>
        <a:bodyPr/>
        <a:lstStyle/>
        <a:p>
          <a:endParaRPr lang="en-US"/>
        </a:p>
      </dgm:t>
    </dgm:pt>
    <dgm:pt modelId="{801003A1-C5CB-4C4F-9637-9D3E6CFA7CE0}" type="sibTrans" cxnId="{92B0018D-0344-4392-9DE3-4219E1C112EF}">
      <dgm:prSet/>
      <dgm:spPr/>
      <dgm:t>
        <a:bodyPr/>
        <a:lstStyle/>
        <a:p>
          <a:endParaRPr lang="en-US"/>
        </a:p>
      </dgm:t>
    </dgm:pt>
    <dgm:pt modelId="{353AB5DC-4885-47EF-A4E6-C80D148E96AD}" type="pres">
      <dgm:prSet presAssocID="{CA7597E6-FA5C-4603-ADD8-A86B1941C33E}" presName="Name0" presStyleCnt="0">
        <dgm:presLayoutVars>
          <dgm:chMax val="7"/>
          <dgm:chPref val="7"/>
          <dgm:dir/>
        </dgm:presLayoutVars>
      </dgm:prSet>
      <dgm:spPr/>
    </dgm:pt>
    <dgm:pt modelId="{4A3A550B-4442-4FD8-B045-D8711B2E4E45}" type="pres">
      <dgm:prSet presAssocID="{CA7597E6-FA5C-4603-ADD8-A86B1941C33E}" presName="Name1" presStyleCnt="0"/>
      <dgm:spPr/>
    </dgm:pt>
    <dgm:pt modelId="{AB6CB2F1-AA68-4AAA-AEA9-5368105919D9}" type="pres">
      <dgm:prSet presAssocID="{CA7597E6-FA5C-4603-ADD8-A86B1941C33E}" presName="cycle" presStyleCnt="0"/>
      <dgm:spPr/>
    </dgm:pt>
    <dgm:pt modelId="{C108D5C7-178B-42C3-A662-402627C5AB21}" type="pres">
      <dgm:prSet presAssocID="{CA7597E6-FA5C-4603-ADD8-A86B1941C33E}" presName="srcNode" presStyleLbl="node1" presStyleIdx="0" presStyleCnt="3"/>
      <dgm:spPr/>
    </dgm:pt>
    <dgm:pt modelId="{EEF616A6-57CF-4DD8-8B17-C96368ECBB36}" type="pres">
      <dgm:prSet presAssocID="{CA7597E6-FA5C-4603-ADD8-A86B1941C33E}" presName="conn" presStyleLbl="parChTrans1D2" presStyleIdx="0" presStyleCnt="1"/>
      <dgm:spPr/>
    </dgm:pt>
    <dgm:pt modelId="{B80D1037-C39C-404E-9B5A-A9BD70A88C78}" type="pres">
      <dgm:prSet presAssocID="{CA7597E6-FA5C-4603-ADD8-A86B1941C33E}" presName="extraNode" presStyleLbl="node1" presStyleIdx="0" presStyleCnt="3"/>
      <dgm:spPr/>
    </dgm:pt>
    <dgm:pt modelId="{94BC21DE-BE51-4221-ADC3-BBFF6D7FF25F}" type="pres">
      <dgm:prSet presAssocID="{CA7597E6-FA5C-4603-ADD8-A86B1941C33E}" presName="dstNode" presStyleLbl="node1" presStyleIdx="0" presStyleCnt="3"/>
      <dgm:spPr/>
    </dgm:pt>
    <dgm:pt modelId="{33C0E4FD-B938-4BE1-A1E6-02C171C4B2CF}" type="pres">
      <dgm:prSet presAssocID="{1307105F-0085-4E8B-9ACB-08EDFFB99760}" presName="text_1" presStyleLbl="node1" presStyleIdx="0" presStyleCnt="3">
        <dgm:presLayoutVars>
          <dgm:bulletEnabled val="1"/>
        </dgm:presLayoutVars>
      </dgm:prSet>
      <dgm:spPr/>
    </dgm:pt>
    <dgm:pt modelId="{28A7AC6F-2CDB-40F8-A158-3DE40E813324}" type="pres">
      <dgm:prSet presAssocID="{1307105F-0085-4E8B-9ACB-08EDFFB99760}" presName="accent_1" presStyleCnt="0"/>
      <dgm:spPr/>
    </dgm:pt>
    <dgm:pt modelId="{EB69E323-D77F-4A6A-8FBD-11E8C4AB2281}" type="pres">
      <dgm:prSet presAssocID="{1307105F-0085-4E8B-9ACB-08EDFFB99760}" presName="accentRepeatNode" presStyleLbl="solidFgAcc1" presStyleIdx="0" presStyleCnt="3"/>
      <dgm:spPr/>
    </dgm:pt>
    <dgm:pt modelId="{69EFCA97-DA51-4031-89D0-B22124FB098A}" type="pres">
      <dgm:prSet presAssocID="{CFF57BD8-7081-457A-AC88-3731F72C8175}" presName="text_2" presStyleLbl="node1" presStyleIdx="1" presStyleCnt="3">
        <dgm:presLayoutVars>
          <dgm:bulletEnabled val="1"/>
        </dgm:presLayoutVars>
      </dgm:prSet>
      <dgm:spPr/>
    </dgm:pt>
    <dgm:pt modelId="{5EDAF8D6-BC30-4DF5-9B09-B8C458EE70B0}" type="pres">
      <dgm:prSet presAssocID="{CFF57BD8-7081-457A-AC88-3731F72C8175}" presName="accent_2" presStyleCnt="0"/>
      <dgm:spPr/>
    </dgm:pt>
    <dgm:pt modelId="{5B3D2FF5-3718-4F49-BF3A-ED6159B1D178}" type="pres">
      <dgm:prSet presAssocID="{CFF57BD8-7081-457A-AC88-3731F72C8175}" presName="accentRepeatNode" presStyleLbl="solidFgAcc1" presStyleIdx="1" presStyleCnt="3"/>
      <dgm:spPr/>
    </dgm:pt>
    <dgm:pt modelId="{0697405F-2EAF-4828-9861-20412AB417AA}" type="pres">
      <dgm:prSet presAssocID="{8FF07238-1515-4ACB-BBCB-FCEFE95D5783}" presName="text_3" presStyleLbl="node1" presStyleIdx="2" presStyleCnt="3">
        <dgm:presLayoutVars>
          <dgm:bulletEnabled val="1"/>
        </dgm:presLayoutVars>
      </dgm:prSet>
      <dgm:spPr/>
    </dgm:pt>
    <dgm:pt modelId="{E46C60AB-C08F-4155-B4D1-42BD2CA4073C}" type="pres">
      <dgm:prSet presAssocID="{8FF07238-1515-4ACB-BBCB-FCEFE95D5783}" presName="accent_3" presStyleCnt="0"/>
      <dgm:spPr/>
    </dgm:pt>
    <dgm:pt modelId="{359662D3-B36C-4923-B1AC-9D88C4D08FFD}" type="pres">
      <dgm:prSet presAssocID="{8FF07238-1515-4ACB-BBCB-FCEFE95D5783}" presName="accentRepeatNode" presStyleLbl="solidFgAcc1" presStyleIdx="2" presStyleCnt="3"/>
      <dgm:spPr/>
    </dgm:pt>
  </dgm:ptLst>
  <dgm:cxnLst>
    <dgm:cxn modelId="{00E52C1A-E0DF-490C-AC92-522C6A1F5EAC}" type="presOf" srcId="{1307105F-0085-4E8B-9ACB-08EDFFB99760}" destId="{33C0E4FD-B938-4BE1-A1E6-02C171C4B2CF}" srcOrd="0" destOrd="0" presId="urn:microsoft.com/office/officeart/2008/layout/VerticalCurvedList"/>
    <dgm:cxn modelId="{6C1E5D2C-3307-413F-84F1-F55FD747331A}" type="presOf" srcId="{6AD8667C-2E62-47CA-B30A-4737FC1CD92D}" destId="{EEF616A6-57CF-4DD8-8B17-C96368ECBB36}" srcOrd="0" destOrd="0" presId="urn:microsoft.com/office/officeart/2008/layout/VerticalCurvedList"/>
    <dgm:cxn modelId="{34178C60-F950-4AB1-B2F3-7111A1506A07}" srcId="{CA7597E6-FA5C-4603-ADD8-A86B1941C33E}" destId="{1307105F-0085-4E8B-9ACB-08EDFFB99760}" srcOrd="0" destOrd="0" parTransId="{D77BAADA-D7AB-4DAD-A69B-4290C85DE3B6}" sibTransId="{6AD8667C-2E62-47CA-B30A-4737FC1CD92D}"/>
    <dgm:cxn modelId="{DC547367-41E4-4F9F-AA81-DEC8E1CE39DB}" type="presOf" srcId="{CA7597E6-FA5C-4603-ADD8-A86B1941C33E}" destId="{353AB5DC-4885-47EF-A4E6-C80D148E96AD}" srcOrd="0" destOrd="0" presId="urn:microsoft.com/office/officeart/2008/layout/VerticalCurvedList"/>
    <dgm:cxn modelId="{2E926871-E876-482E-AAE6-E52A09F863F8}" type="presOf" srcId="{CFF57BD8-7081-457A-AC88-3731F72C8175}" destId="{69EFCA97-DA51-4031-89D0-B22124FB098A}" srcOrd="0" destOrd="0" presId="urn:microsoft.com/office/officeart/2008/layout/VerticalCurvedList"/>
    <dgm:cxn modelId="{92B0018D-0344-4392-9DE3-4219E1C112EF}" srcId="{CA7597E6-FA5C-4603-ADD8-A86B1941C33E}" destId="{8FF07238-1515-4ACB-BBCB-FCEFE95D5783}" srcOrd="2" destOrd="0" parTransId="{66FEDCF7-AC70-4084-A29F-0EC228E227E7}" sibTransId="{801003A1-C5CB-4C4F-9637-9D3E6CFA7CE0}"/>
    <dgm:cxn modelId="{F06E69B1-A3DB-4D94-9A9E-FF403A8A9358}" srcId="{CA7597E6-FA5C-4603-ADD8-A86B1941C33E}" destId="{CFF57BD8-7081-457A-AC88-3731F72C8175}" srcOrd="1" destOrd="0" parTransId="{661C6888-F746-40D8-9C74-9A842D8E69C2}" sibTransId="{3F901B18-96DA-42F9-99E5-1EB75F666527}"/>
    <dgm:cxn modelId="{AD5BC2CA-DB86-4D12-8388-B33E86A0F2E5}" type="presOf" srcId="{8FF07238-1515-4ACB-BBCB-FCEFE95D5783}" destId="{0697405F-2EAF-4828-9861-20412AB417AA}" srcOrd="0" destOrd="0" presId="urn:microsoft.com/office/officeart/2008/layout/VerticalCurvedList"/>
    <dgm:cxn modelId="{A9EEB933-F897-44DC-B662-B65A55D2D14B}" type="presParOf" srcId="{353AB5DC-4885-47EF-A4E6-C80D148E96AD}" destId="{4A3A550B-4442-4FD8-B045-D8711B2E4E45}" srcOrd="0" destOrd="0" presId="urn:microsoft.com/office/officeart/2008/layout/VerticalCurvedList"/>
    <dgm:cxn modelId="{A0D61EEB-156D-4610-81F3-156D5DFD391F}" type="presParOf" srcId="{4A3A550B-4442-4FD8-B045-D8711B2E4E45}" destId="{AB6CB2F1-AA68-4AAA-AEA9-5368105919D9}" srcOrd="0" destOrd="0" presId="urn:microsoft.com/office/officeart/2008/layout/VerticalCurvedList"/>
    <dgm:cxn modelId="{25305D33-0B8B-4F9F-9897-792853D5CA66}" type="presParOf" srcId="{AB6CB2F1-AA68-4AAA-AEA9-5368105919D9}" destId="{C108D5C7-178B-42C3-A662-402627C5AB21}" srcOrd="0" destOrd="0" presId="urn:microsoft.com/office/officeart/2008/layout/VerticalCurvedList"/>
    <dgm:cxn modelId="{9F1BBEDD-C388-4A57-AB44-C9A4A6A7ACBB}" type="presParOf" srcId="{AB6CB2F1-AA68-4AAA-AEA9-5368105919D9}" destId="{EEF616A6-57CF-4DD8-8B17-C96368ECBB36}" srcOrd="1" destOrd="0" presId="urn:microsoft.com/office/officeart/2008/layout/VerticalCurvedList"/>
    <dgm:cxn modelId="{F153B25D-0115-4F0D-B074-8E630BBB834C}" type="presParOf" srcId="{AB6CB2F1-AA68-4AAA-AEA9-5368105919D9}" destId="{B80D1037-C39C-404E-9B5A-A9BD70A88C78}" srcOrd="2" destOrd="0" presId="urn:microsoft.com/office/officeart/2008/layout/VerticalCurvedList"/>
    <dgm:cxn modelId="{A7D66325-DDB3-425D-AC06-B6477D9E1A48}" type="presParOf" srcId="{AB6CB2F1-AA68-4AAA-AEA9-5368105919D9}" destId="{94BC21DE-BE51-4221-ADC3-BBFF6D7FF25F}" srcOrd="3" destOrd="0" presId="urn:microsoft.com/office/officeart/2008/layout/VerticalCurvedList"/>
    <dgm:cxn modelId="{24355215-F358-4A2E-8BF1-083425F52F57}" type="presParOf" srcId="{4A3A550B-4442-4FD8-B045-D8711B2E4E45}" destId="{33C0E4FD-B938-4BE1-A1E6-02C171C4B2CF}" srcOrd="1" destOrd="0" presId="urn:microsoft.com/office/officeart/2008/layout/VerticalCurvedList"/>
    <dgm:cxn modelId="{83D25CF2-2E38-4BB5-9646-0F4C3A4E2B33}" type="presParOf" srcId="{4A3A550B-4442-4FD8-B045-D8711B2E4E45}" destId="{28A7AC6F-2CDB-40F8-A158-3DE40E813324}" srcOrd="2" destOrd="0" presId="urn:microsoft.com/office/officeart/2008/layout/VerticalCurvedList"/>
    <dgm:cxn modelId="{686ED4A8-A483-4539-B61F-4374317F37A2}" type="presParOf" srcId="{28A7AC6F-2CDB-40F8-A158-3DE40E813324}" destId="{EB69E323-D77F-4A6A-8FBD-11E8C4AB2281}" srcOrd="0" destOrd="0" presId="urn:microsoft.com/office/officeart/2008/layout/VerticalCurvedList"/>
    <dgm:cxn modelId="{3B98E282-A644-4EEB-AC56-18A0D2C29B0A}" type="presParOf" srcId="{4A3A550B-4442-4FD8-B045-D8711B2E4E45}" destId="{69EFCA97-DA51-4031-89D0-B22124FB098A}" srcOrd="3" destOrd="0" presId="urn:microsoft.com/office/officeart/2008/layout/VerticalCurvedList"/>
    <dgm:cxn modelId="{FABDD067-A62B-4C5F-8849-C63D4E56A70F}" type="presParOf" srcId="{4A3A550B-4442-4FD8-B045-D8711B2E4E45}" destId="{5EDAF8D6-BC30-4DF5-9B09-B8C458EE70B0}" srcOrd="4" destOrd="0" presId="urn:microsoft.com/office/officeart/2008/layout/VerticalCurvedList"/>
    <dgm:cxn modelId="{646CDBC5-A3FA-4E8E-9CD6-BF3B6285EEED}" type="presParOf" srcId="{5EDAF8D6-BC30-4DF5-9B09-B8C458EE70B0}" destId="{5B3D2FF5-3718-4F49-BF3A-ED6159B1D178}" srcOrd="0" destOrd="0" presId="urn:microsoft.com/office/officeart/2008/layout/VerticalCurvedList"/>
    <dgm:cxn modelId="{7EB406BB-99C0-4638-8757-9CD2F04D9957}" type="presParOf" srcId="{4A3A550B-4442-4FD8-B045-D8711B2E4E45}" destId="{0697405F-2EAF-4828-9861-20412AB417AA}" srcOrd="5" destOrd="0" presId="urn:microsoft.com/office/officeart/2008/layout/VerticalCurvedList"/>
    <dgm:cxn modelId="{E80A1CD9-A0B8-410B-80AA-9E5CCE7B6986}" type="presParOf" srcId="{4A3A550B-4442-4FD8-B045-D8711B2E4E45}" destId="{E46C60AB-C08F-4155-B4D1-42BD2CA4073C}" srcOrd="6" destOrd="0" presId="urn:microsoft.com/office/officeart/2008/layout/VerticalCurvedList"/>
    <dgm:cxn modelId="{A35F6947-D37B-4675-8C6E-552BD2B543B4}" type="presParOf" srcId="{E46C60AB-C08F-4155-B4D1-42BD2CA4073C}" destId="{359662D3-B36C-4923-B1AC-9D88C4D08F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95CA3-2DEB-495C-9D0C-94D5B2D3ED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37CC39-7870-48FD-9DE1-804877F7FB1A}">
      <dgm:prSet custT="1"/>
      <dgm:spPr/>
      <dgm:t>
        <a:bodyPr/>
        <a:lstStyle/>
        <a:p>
          <a:pPr rtl="0"/>
          <a:r>
            <a:rPr lang="en-US" sz="2400" b="1" dirty="0">
              <a:latin typeface="Gotham" panose="02000504040000020004" pitchFamily="50" charset="0"/>
            </a:rPr>
            <a:t>Abstinence</a:t>
          </a:r>
          <a:endParaRPr lang="en-US" sz="2000" b="1" dirty="0">
            <a:latin typeface="Gotham" panose="02000504040000020004" pitchFamily="50" charset="0"/>
          </a:endParaRPr>
        </a:p>
      </dgm:t>
    </dgm:pt>
    <dgm:pt modelId="{568D807D-5430-4A00-99A1-9337CE222CE8}" type="parTrans" cxnId="{3EFC8CE9-B28F-4EA9-BA35-8CF8CFCC71EE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5A8D6EF2-7F23-42F7-AF27-6C58F4AA9011}" type="sibTrans" cxnId="{3EFC8CE9-B28F-4EA9-BA35-8CF8CFCC71EE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3FAA3689-C40D-4C16-AF0B-88C361C29CC1}">
      <dgm:prSet custT="1"/>
      <dgm:spPr/>
      <dgm:t>
        <a:bodyPr/>
        <a:lstStyle/>
        <a:p>
          <a:pPr rtl="0"/>
          <a:r>
            <a:rPr lang="en-US" sz="2400" b="1" dirty="0">
              <a:latin typeface="Gotham" panose="02000504040000020004" pitchFamily="50" charset="0"/>
            </a:rPr>
            <a:t>Access to affordable reproductive healthcare</a:t>
          </a:r>
        </a:p>
      </dgm:t>
    </dgm:pt>
    <dgm:pt modelId="{C5A66F4A-B11A-490F-AD1F-7BCB35238A34}" type="parTrans" cxnId="{A7CB2E2E-DFB9-4215-AEA5-7A8E496E65D1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D95F1365-D120-4E0D-BD91-EE8ECBD72A98}" type="sibTrans" cxnId="{A7CB2E2E-DFB9-4215-AEA5-7A8E496E65D1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A2113E1C-EA4E-488F-8652-F92B0AC70661}">
      <dgm:prSet custT="1"/>
      <dgm:spPr/>
      <dgm:t>
        <a:bodyPr/>
        <a:lstStyle/>
        <a:p>
          <a:pPr rtl="0"/>
          <a:r>
            <a:rPr lang="en-US" sz="2400" b="1" dirty="0">
              <a:latin typeface="Gotham" panose="02000504040000020004" pitchFamily="50" charset="0"/>
            </a:rPr>
            <a:t>Skills for communication strategies with a partner</a:t>
          </a:r>
        </a:p>
      </dgm:t>
    </dgm:pt>
    <dgm:pt modelId="{D94E7037-1D29-4C26-A598-AD0B32B034C4}" type="parTrans" cxnId="{7D1F2E4D-EFFC-4463-8225-CE8BA0CA50AF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A1EA4625-D479-43E3-93C9-E55C4A2E3788}" type="sibTrans" cxnId="{7D1F2E4D-EFFC-4463-8225-CE8BA0CA50AF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571A8A54-1B72-4D0B-9196-14D7301252CC}">
      <dgm:prSet custT="1"/>
      <dgm:spPr/>
      <dgm:t>
        <a:bodyPr/>
        <a:lstStyle/>
        <a:p>
          <a:pPr rtl="0"/>
          <a:r>
            <a:rPr lang="en-US" sz="2400" b="1" dirty="0">
              <a:latin typeface="Gotham" panose="02000504040000020004" pitchFamily="50" charset="0"/>
            </a:rPr>
            <a:t>Birth control and condoms</a:t>
          </a:r>
        </a:p>
      </dgm:t>
    </dgm:pt>
    <dgm:pt modelId="{45B4C6A1-AA23-4384-8B8E-7E23C8F8EC25}" type="parTrans" cxnId="{A720C26C-10E0-4DE2-9662-44B8D872C119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68E9CBE5-2C2B-45F3-BF40-0C9DD52B1884}" type="sibTrans" cxnId="{A720C26C-10E0-4DE2-9662-44B8D872C119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AA47E8A1-0075-4B95-A4C4-A1E6AC7E39BD}">
      <dgm:prSet custT="1"/>
      <dgm:spPr/>
      <dgm:t>
        <a:bodyPr/>
        <a:lstStyle/>
        <a:p>
          <a:pPr rtl="0"/>
          <a:r>
            <a:rPr lang="en-US" sz="2400" b="1" dirty="0">
              <a:latin typeface="Gotham" panose="02000504040000020004" pitchFamily="50" charset="0"/>
            </a:rPr>
            <a:t>Healthy relationships and consent</a:t>
          </a:r>
        </a:p>
      </dgm:t>
    </dgm:pt>
    <dgm:pt modelId="{2936DA4C-6BC7-4DD6-9A2B-CE6C95438B46}" type="parTrans" cxnId="{E520CF8A-4034-4B7F-83E7-B4AB0D84CBBB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11A77EC9-1B72-4254-9020-BE32E937C52D}" type="sibTrans" cxnId="{E520CF8A-4034-4B7F-83E7-B4AB0D84CBBB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18100698-01AE-4450-B6D2-0179AF09B353}">
      <dgm:prSet custT="1"/>
      <dgm:spPr/>
      <dgm:t>
        <a:bodyPr/>
        <a:lstStyle/>
        <a:p>
          <a:pPr rtl="0"/>
          <a:r>
            <a:rPr lang="en-US" sz="2400" b="1" dirty="0">
              <a:latin typeface="Gotham" panose="02000504040000020004" pitchFamily="50" charset="0"/>
            </a:rPr>
            <a:t>LGBTQ (lesbian, gay, bi-sexual, transgender, queer) info</a:t>
          </a:r>
        </a:p>
      </dgm:t>
    </dgm:pt>
    <dgm:pt modelId="{6ECAAD17-B075-45DD-B39A-14BFB1A67304}" type="parTrans" cxnId="{9F2B1F02-9E54-43EC-A06E-179E8702F847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4E5740A7-EEDF-4809-9C79-1E81BA6A3E27}" type="sibTrans" cxnId="{9F2B1F02-9E54-43EC-A06E-179E8702F847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658FF15F-7F58-465E-BE7D-28CD71E87198}">
      <dgm:prSet custT="1"/>
      <dgm:spPr/>
      <dgm:t>
        <a:bodyPr/>
        <a:lstStyle/>
        <a:p>
          <a:pPr rtl="0"/>
          <a:r>
            <a:rPr lang="en-US" sz="2400" b="1" dirty="0">
              <a:latin typeface="Gotham" panose="02000504040000020004" pitchFamily="50" charset="0"/>
            </a:rPr>
            <a:t>Parent-child communication</a:t>
          </a:r>
        </a:p>
      </dgm:t>
    </dgm:pt>
    <dgm:pt modelId="{ECCACE34-09F9-4F5A-BE8C-03BA96D24DFF}" type="parTrans" cxnId="{16D96485-8737-4CBF-A9DB-893236D848E5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D66FC011-2606-4B00-BBC6-66909184D59C}" type="sibTrans" cxnId="{16D96485-8737-4CBF-A9DB-893236D848E5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496E9A6D-915E-43D2-A0E4-DE8FEA17B3B3}">
      <dgm:prSet custT="1"/>
      <dgm:spPr/>
      <dgm:t>
        <a:bodyPr/>
        <a:lstStyle/>
        <a:p>
          <a:pPr rtl="0"/>
          <a:r>
            <a:rPr lang="en-US" sz="2400" b="1" dirty="0">
              <a:latin typeface="Gotham" panose="02000504040000020004" pitchFamily="50" charset="0"/>
            </a:rPr>
            <a:t>Peer pressure</a:t>
          </a:r>
        </a:p>
      </dgm:t>
    </dgm:pt>
    <dgm:pt modelId="{1E299587-9888-4D18-A27B-4F9CCEF847BE}" type="parTrans" cxnId="{11FCB9D9-D319-4A42-8A5B-1FC6AE57587D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610F3618-68A4-4311-BE7C-2A9730DB8860}" type="sibTrans" cxnId="{11FCB9D9-D319-4A42-8A5B-1FC6AE57587D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DDFE6504-C645-4AC7-9FFA-A4B5BBC699EA}">
      <dgm:prSet custT="1"/>
      <dgm:spPr/>
      <dgm:t>
        <a:bodyPr/>
        <a:lstStyle/>
        <a:p>
          <a:pPr rtl="0"/>
          <a:r>
            <a:rPr lang="en-US" sz="2400" b="1" dirty="0">
              <a:latin typeface="Gotham" panose="02000504040000020004" pitchFamily="50" charset="0"/>
            </a:rPr>
            <a:t>Puberty and reproduction</a:t>
          </a:r>
        </a:p>
      </dgm:t>
    </dgm:pt>
    <dgm:pt modelId="{4DF414F7-47EE-42D3-8E6A-DF64D526BCDF}" type="parTrans" cxnId="{DD65370F-C221-4255-A329-B64556585348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46883A18-74B7-4653-ADF8-4BA8E50DEEE8}" type="sibTrans" cxnId="{DD65370F-C221-4255-A329-B64556585348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24735403-595E-4665-ABFA-AFC3C8C5115B}">
      <dgm:prSet custT="1"/>
      <dgm:spPr/>
      <dgm:t>
        <a:bodyPr/>
        <a:lstStyle/>
        <a:p>
          <a:pPr rtl="0"/>
          <a:r>
            <a:rPr lang="en-US" sz="2400" b="1" dirty="0">
              <a:latin typeface="Gotham" panose="02000504040000020004" pitchFamily="50" charset="0"/>
            </a:rPr>
            <a:t>Sexually transmitted infections/diseases (STIs/STDs)</a:t>
          </a:r>
        </a:p>
      </dgm:t>
    </dgm:pt>
    <dgm:pt modelId="{E2DE679E-27B0-479C-95B6-536F69A1C6AB}" type="parTrans" cxnId="{04C087A7-3A00-47D3-B272-DAC62E7098E6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D8A0EBDF-555B-4334-8D5B-EA61D340CEDA}" type="sibTrans" cxnId="{04C087A7-3A00-47D3-B272-DAC62E7098E6}">
      <dgm:prSet/>
      <dgm:spPr/>
      <dgm:t>
        <a:bodyPr/>
        <a:lstStyle/>
        <a:p>
          <a:endParaRPr lang="en-US" sz="2000" b="0">
            <a:latin typeface="Gotham" panose="02000504040000020004" pitchFamily="50" charset="0"/>
          </a:endParaRPr>
        </a:p>
      </dgm:t>
    </dgm:pt>
    <dgm:pt modelId="{50067219-7B00-49B0-8FEF-09CA080900A0}" type="pres">
      <dgm:prSet presAssocID="{C9C95CA3-2DEB-495C-9D0C-94D5B2D3ED44}" presName="linear" presStyleCnt="0">
        <dgm:presLayoutVars>
          <dgm:animLvl val="lvl"/>
          <dgm:resizeHandles val="exact"/>
        </dgm:presLayoutVars>
      </dgm:prSet>
      <dgm:spPr/>
    </dgm:pt>
    <dgm:pt modelId="{CEBB5B14-7AC3-4DB4-9388-CF1C76159305}" type="pres">
      <dgm:prSet presAssocID="{1437CC39-7870-48FD-9DE1-804877F7FB1A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D43450E2-DB14-4A50-A654-021C356C00AD}" type="pres">
      <dgm:prSet presAssocID="{5A8D6EF2-7F23-42F7-AF27-6C58F4AA9011}" presName="spacer" presStyleCnt="0"/>
      <dgm:spPr/>
    </dgm:pt>
    <dgm:pt modelId="{D4761F5C-DCE8-4DB7-A3F9-5F24570BCD20}" type="pres">
      <dgm:prSet presAssocID="{3FAA3689-C40D-4C16-AF0B-88C361C29CC1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86D2ED0-55CA-4B05-BE32-E517B907537E}" type="pres">
      <dgm:prSet presAssocID="{D95F1365-D120-4E0D-BD91-EE8ECBD72A98}" presName="spacer" presStyleCnt="0"/>
      <dgm:spPr/>
    </dgm:pt>
    <dgm:pt modelId="{1CEBA338-B326-447D-A215-291CCBE512B9}" type="pres">
      <dgm:prSet presAssocID="{A2113E1C-EA4E-488F-8652-F92B0AC70661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BDAD2FA7-C56B-4FCE-84E7-A442F3FA1007}" type="pres">
      <dgm:prSet presAssocID="{A1EA4625-D479-43E3-93C9-E55C4A2E3788}" presName="spacer" presStyleCnt="0"/>
      <dgm:spPr/>
    </dgm:pt>
    <dgm:pt modelId="{ECF1082C-42EE-44F4-8D74-AD917B8239A4}" type="pres">
      <dgm:prSet presAssocID="{571A8A54-1B72-4D0B-9196-14D7301252CC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27220B24-3C75-4893-A820-F61FCB43E73F}" type="pres">
      <dgm:prSet presAssocID="{68E9CBE5-2C2B-45F3-BF40-0C9DD52B1884}" presName="spacer" presStyleCnt="0"/>
      <dgm:spPr/>
    </dgm:pt>
    <dgm:pt modelId="{9047741E-57D4-4F85-A562-30CC85C4DFC8}" type="pres">
      <dgm:prSet presAssocID="{AA47E8A1-0075-4B95-A4C4-A1E6AC7E39BD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0AD88A22-6BA3-49EB-9A7E-2B85814E3497}" type="pres">
      <dgm:prSet presAssocID="{11A77EC9-1B72-4254-9020-BE32E937C52D}" presName="spacer" presStyleCnt="0"/>
      <dgm:spPr/>
    </dgm:pt>
    <dgm:pt modelId="{1600222D-07EE-4B4D-8EE4-D951F41FACDC}" type="pres">
      <dgm:prSet presAssocID="{18100698-01AE-4450-B6D2-0179AF09B353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9F6CE1F2-71AE-4E59-8501-78D543E58820}" type="pres">
      <dgm:prSet presAssocID="{4E5740A7-EEDF-4809-9C79-1E81BA6A3E27}" presName="spacer" presStyleCnt="0"/>
      <dgm:spPr/>
    </dgm:pt>
    <dgm:pt modelId="{163A4713-DB3E-45BF-84AC-0BB83DF796A7}" type="pres">
      <dgm:prSet presAssocID="{658FF15F-7F58-465E-BE7D-28CD71E87198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A3A78187-E647-40C8-9E7F-8DB8F66F309C}" type="pres">
      <dgm:prSet presAssocID="{D66FC011-2606-4B00-BBC6-66909184D59C}" presName="spacer" presStyleCnt="0"/>
      <dgm:spPr/>
    </dgm:pt>
    <dgm:pt modelId="{7B8E9247-AE43-4DFE-8741-347F4930AE67}" type="pres">
      <dgm:prSet presAssocID="{496E9A6D-915E-43D2-A0E4-DE8FEA17B3B3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8F5BBAA2-DD09-44FF-BEB1-27B952CB3AB4}" type="pres">
      <dgm:prSet presAssocID="{610F3618-68A4-4311-BE7C-2A9730DB8860}" presName="spacer" presStyleCnt="0"/>
      <dgm:spPr/>
    </dgm:pt>
    <dgm:pt modelId="{F6B12138-DE68-465B-BE1A-12FF1452884C}" type="pres">
      <dgm:prSet presAssocID="{DDFE6504-C645-4AC7-9FFA-A4B5BBC699EA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FBEDF70E-C6B5-46E1-AD02-F87807394229}" type="pres">
      <dgm:prSet presAssocID="{46883A18-74B7-4653-ADF8-4BA8E50DEEE8}" presName="spacer" presStyleCnt="0"/>
      <dgm:spPr/>
    </dgm:pt>
    <dgm:pt modelId="{AFF95839-A8B5-43D8-96D3-D126C9D50225}" type="pres">
      <dgm:prSet presAssocID="{24735403-595E-4665-ABFA-AFC3C8C5115B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F2B1F02-9E54-43EC-A06E-179E8702F847}" srcId="{C9C95CA3-2DEB-495C-9D0C-94D5B2D3ED44}" destId="{18100698-01AE-4450-B6D2-0179AF09B353}" srcOrd="5" destOrd="0" parTransId="{6ECAAD17-B075-45DD-B39A-14BFB1A67304}" sibTransId="{4E5740A7-EEDF-4809-9C79-1E81BA6A3E27}"/>
    <dgm:cxn modelId="{454E150F-E1CF-46D7-9FE5-FAF527BA0308}" type="presOf" srcId="{DDFE6504-C645-4AC7-9FFA-A4B5BBC699EA}" destId="{F6B12138-DE68-465B-BE1A-12FF1452884C}" srcOrd="0" destOrd="0" presId="urn:microsoft.com/office/officeart/2005/8/layout/vList2"/>
    <dgm:cxn modelId="{DD65370F-C221-4255-A329-B64556585348}" srcId="{C9C95CA3-2DEB-495C-9D0C-94D5B2D3ED44}" destId="{DDFE6504-C645-4AC7-9FFA-A4B5BBC699EA}" srcOrd="8" destOrd="0" parTransId="{4DF414F7-47EE-42D3-8E6A-DF64D526BCDF}" sibTransId="{46883A18-74B7-4653-ADF8-4BA8E50DEEE8}"/>
    <dgm:cxn modelId="{D20AD524-14EB-4CAD-AED6-591F83F2B2B0}" type="presOf" srcId="{571A8A54-1B72-4D0B-9196-14D7301252CC}" destId="{ECF1082C-42EE-44F4-8D74-AD917B8239A4}" srcOrd="0" destOrd="0" presId="urn:microsoft.com/office/officeart/2005/8/layout/vList2"/>
    <dgm:cxn modelId="{CF34D128-12C0-4B57-8F3E-7147F9555410}" type="presOf" srcId="{658FF15F-7F58-465E-BE7D-28CD71E87198}" destId="{163A4713-DB3E-45BF-84AC-0BB83DF796A7}" srcOrd="0" destOrd="0" presId="urn:microsoft.com/office/officeart/2005/8/layout/vList2"/>
    <dgm:cxn modelId="{ED205A2B-3112-4D5A-ABFF-B9D9BF67489E}" type="presOf" srcId="{C9C95CA3-2DEB-495C-9D0C-94D5B2D3ED44}" destId="{50067219-7B00-49B0-8FEF-09CA080900A0}" srcOrd="0" destOrd="0" presId="urn:microsoft.com/office/officeart/2005/8/layout/vList2"/>
    <dgm:cxn modelId="{A7CB2E2E-DFB9-4215-AEA5-7A8E496E65D1}" srcId="{C9C95CA3-2DEB-495C-9D0C-94D5B2D3ED44}" destId="{3FAA3689-C40D-4C16-AF0B-88C361C29CC1}" srcOrd="1" destOrd="0" parTransId="{C5A66F4A-B11A-490F-AD1F-7BCB35238A34}" sibTransId="{D95F1365-D120-4E0D-BD91-EE8ECBD72A98}"/>
    <dgm:cxn modelId="{68130C34-F251-409E-A48E-26CBB1AB8484}" type="presOf" srcId="{496E9A6D-915E-43D2-A0E4-DE8FEA17B3B3}" destId="{7B8E9247-AE43-4DFE-8741-347F4930AE67}" srcOrd="0" destOrd="0" presId="urn:microsoft.com/office/officeart/2005/8/layout/vList2"/>
    <dgm:cxn modelId="{A720C26C-10E0-4DE2-9662-44B8D872C119}" srcId="{C9C95CA3-2DEB-495C-9D0C-94D5B2D3ED44}" destId="{571A8A54-1B72-4D0B-9196-14D7301252CC}" srcOrd="3" destOrd="0" parTransId="{45B4C6A1-AA23-4384-8B8E-7E23C8F8EC25}" sibTransId="{68E9CBE5-2C2B-45F3-BF40-0C9DD52B1884}"/>
    <dgm:cxn modelId="{7D1F2E4D-EFFC-4463-8225-CE8BA0CA50AF}" srcId="{C9C95CA3-2DEB-495C-9D0C-94D5B2D3ED44}" destId="{A2113E1C-EA4E-488F-8652-F92B0AC70661}" srcOrd="2" destOrd="0" parTransId="{D94E7037-1D29-4C26-A598-AD0B32B034C4}" sibTransId="{A1EA4625-D479-43E3-93C9-E55C4A2E3788}"/>
    <dgm:cxn modelId="{F34F8E4E-980F-40EB-B4FA-BFAA244C5048}" type="presOf" srcId="{3FAA3689-C40D-4C16-AF0B-88C361C29CC1}" destId="{D4761F5C-DCE8-4DB7-A3F9-5F24570BCD20}" srcOrd="0" destOrd="0" presId="urn:microsoft.com/office/officeart/2005/8/layout/vList2"/>
    <dgm:cxn modelId="{8B0BDB79-4BF1-497C-984F-AC760C588C08}" type="presOf" srcId="{18100698-01AE-4450-B6D2-0179AF09B353}" destId="{1600222D-07EE-4B4D-8EE4-D951F41FACDC}" srcOrd="0" destOrd="0" presId="urn:microsoft.com/office/officeart/2005/8/layout/vList2"/>
    <dgm:cxn modelId="{16D96485-8737-4CBF-A9DB-893236D848E5}" srcId="{C9C95CA3-2DEB-495C-9D0C-94D5B2D3ED44}" destId="{658FF15F-7F58-465E-BE7D-28CD71E87198}" srcOrd="6" destOrd="0" parTransId="{ECCACE34-09F9-4F5A-BE8C-03BA96D24DFF}" sibTransId="{D66FC011-2606-4B00-BBC6-66909184D59C}"/>
    <dgm:cxn modelId="{E520CF8A-4034-4B7F-83E7-B4AB0D84CBBB}" srcId="{C9C95CA3-2DEB-495C-9D0C-94D5B2D3ED44}" destId="{AA47E8A1-0075-4B95-A4C4-A1E6AC7E39BD}" srcOrd="4" destOrd="0" parTransId="{2936DA4C-6BC7-4DD6-9A2B-CE6C95438B46}" sibTransId="{11A77EC9-1B72-4254-9020-BE32E937C52D}"/>
    <dgm:cxn modelId="{303FC68C-CDEC-4FD8-B7E4-A794981909BB}" type="presOf" srcId="{AA47E8A1-0075-4B95-A4C4-A1E6AC7E39BD}" destId="{9047741E-57D4-4F85-A562-30CC85C4DFC8}" srcOrd="0" destOrd="0" presId="urn:microsoft.com/office/officeart/2005/8/layout/vList2"/>
    <dgm:cxn modelId="{BC896F8E-0BF2-46BE-9B1F-589E6683C95C}" type="presOf" srcId="{1437CC39-7870-48FD-9DE1-804877F7FB1A}" destId="{CEBB5B14-7AC3-4DB4-9388-CF1C76159305}" srcOrd="0" destOrd="0" presId="urn:microsoft.com/office/officeart/2005/8/layout/vList2"/>
    <dgm:cxn modelId="{49B3899D-9935-4D9D-B83E-784C9836B3C9}" type="presOf" srcId="{24735403-595E-4665-ABFA-AFC3C8C5115B}" destId="{AFF95839-A8B5-43D8-96D3-D126C9D50225}" srcOrd="0" destOrd="0" presId="urn:microsoft.com/office/officeart/2005/8/layout/vList2"/>
    <dgm:cxn modelId="{04C087A7-3A00-47D3-B272-DAC62E7098E6}" srcId="{C9C95CA3-2DEB-495C-9D0C-94D5B2D3ED44}" destId="{24735403-595E-4665-ABFA-AFC3C8C5115B}" srcOrd="9" destOrd="0" parTransId="{E2DE679E-27B0-479C-95B6-536F69A1C6AB}" sibTransId="{D8A0EBDF-555B-4334-8D5B-EA61D340CEDA}"/>
    <dgm:cxn modelId="{030FBBD8-9F9A-4FDD-8A69-B8F7A8A482FA}" type="presOf" srcId="{A2113E1C-EA4E-488F-8652-F92B0AC70661}" destId="{1CEBA338-B326-447D-A215-291CCBE512B9}" srcOrd="0" destOrd="0" presId="urn:microsoft.com/office/officeart/2005/8/layout/vList2"/>
    <dgm:cxn modelId="{11FCB9D9-D319-4A42-8A5B-1FC6AE57587D}" srcId="{C9C95CA3-2DEB-495C-9D0C-94D5B2D3ED44}" destId="{496E9A6D-915E-43D2-A0E4-DE8FEA17B3B3}" srcOrd="7" destOrd="0" parTransId="{1E299587-9888-4D18-A27B-4F9CCEF847BE}" sibTransId="{610F3618-68A4-4311-BE7C-2A9730DB8860}"/>
    <dgm:cxn modelId="{3EFC8CE9-B28F-4EA9-BA35-8CF8CFCC71EE}" srcId="{C9C95CA3-2DEB-495C-9D0C-94D5B2D3ED44}" destId="{1437CC39-7870-48FD-9DE1-804877F7FB1A}" srcOrd="0" destOrd="0" parTransId="{568D807D-5430-4A00-99A1-9337CE222CE8}" sibTransId="{5A8D6EF2-7F23-42F7-AF27-6C58F4AA9011}"/>
    <dgm:cxn modelId="{C6BB3D25-3C7A-400A-9D52-94A3197D1D7F}" type="presParOf" srcId="{50067219-7B00-49B0-8FEF-09CA080900A0}" destId="{CEBB5B14-7AC3-4DB4-9388-CF1C76159305}" srcOrd="0" destOrd="0" presId="urn:microsoft.com/office/officeart/2005/8/layout/vList2"/>
    <dgm:cxn modelId="{683F3927-77E7-42AC-B869-B9A28BFE6F6A}" type="presParOf" srcId="{50067219-7B00-49B0-8FEF-09CA080900A0}" destId="{D43450E2-DB14-4A50-A654-021C356C00AD}" srcOrd="1" destOrd="0" presId="urn:microsoft.com/office/officeart/2005/8/layout/vList2"/>
    <dgm:cxn modelId="{2DCB8EA7-A2F6-4214-9BAD-49544B1BD6BB}" type="presParOf" srcId="{50067219-7B00-49B0-8FEF-09CA080900A0}" destId="{D4761F5C-DCE8-4DB7-A3F9-5F24570BCD20}" srcOrd="2" destOrd="0" presId="urn:microsoft.com/office/officeart/2005/8/layout/vList2"/>
    <dgm:cxn modelId="{6AED79EC-382D-445B-B85B-682D87D4D945}" type="presParOf" srcId="{50067219-7B00-49B0-8FEF-09CA080900A0}" destId="{086D2ED0-55CA-4B05-BE32-E517B907537E}" srcOrd="3" destOrd="0" presId="urn:microsoft.com/office/officeart/2005/8/layout/vList2"/>
    <dgm:cxn modelId="{0C4B5343-FC32-433C-A76A-98D0807B4968}" type="presParOf" srcId="{50067219-7B00-49B0-8FEF-09CA080900A0}" destId="{1CEBA338-B326-447D-A215-291CCBE512B9}" srcOrd="4" destOrd="0" presId="urn:microsoft.com/office/officeart/2005/8/layout/vList2"/>
    <dgm:cxn modelId="{11A8D5C3-6888-407A-9B6C-7D82406BFFAB}" type="presParOf" srcId="{50067219-7B00-49B0-8FEF-09CA080900A0}" destId="{BDAD2FA7-C56B-4FCE-84E7-A442F3FA1007}" srcOrd="5" destOrd="0" presId="urn:microsoft.com/office/officeart/2005/8/layout/vList2"/>
    <dgm:cxn modelId="{32576996-2FD5-4809-8C61-63E80E48E65A}" type="presParOf" srcId="{50067219-7B00-49B0-8FEF-09CA080900A0}" destId="{ECF1082C-42EE-44F4-8D74-AD917B8239A4}" srcOrd="6" destOrd="0" presId="urn:microsoft.com/office/officeart/2005/8/layout/vList2"/>
    <dgm:cxn modelId="{5A8236EE-9B4C-4D9E-AE34-333C56A9F14B}" type="presParOf" srcId="{50067219-7B00-49B0-8FEF-09CA080900A0}" destId="{27220B24-3C75-4893-A820-F61FCB43E73F}" srcOrd="7" destOrd="0" presId="urn:microsoft.com/office/officeart/2005/8/layout/vList2"/>
    <dgm:cxn modelId="{7E4DAC4E-ACEA-4EA5-B05D-B875556281C3}" type="presParOf" srcId="{50067219-7B00-49B0-8FEF-09CA080900A0}" destId="{9047741E-57D4-4F85-A562-30CC85C4DFC8}" srcOrd="8" destOrd="0" presId="urn:microsoft.com/office/officeart/2005/8/layout/vList2"/>
    <dgm:cxn modelId="{B7062A46-F85B-4596-8A9C-A9B543F5FA22}" type="presParOf" srcId="{50067219-7B00-49B0-8FEF-09CA080900A0}" destId="{0AD88A22-6BA3-49EB-9A7E-2B85814E3497}" srcOrd="9" destOrd="0" presId="urn:microsoft.com/office/officeart/2005/8/layout/vList2"/>
    <dgm:cxn modelId="{02DD6D13-574F-4656-B173-DDF545A5B188}" type="presParOf" srcId="{50067219-7B00-49B0-8FEF-09CA080900A0}" destId="{1600222D-07EE-4B4D-8EE4-D951F41FACDC}" srcOrd="10" destOrd="0" presId="urn:microsoft.com/office/officeart/2005/8/layout/vList2"/>
    <dgm:cxn modelId="{5F8188F9-0339-41EF-9FFD-115D791F3C0E}" type="presParOf" srcId="{50067219-7B00-49B0-8FEF-09CA080900A0}" destId="{9F6CE1F2-71AE-4E59-8501-78D543E58820}" srcOrd="11" destOrd="0" presId="urn:microsoft.com/office/officeart/2005/8/layout/vList2"/>
    <dgm:cxn modelId="{15A9C198-1D29-4283-9C4E-593C6A2665FC}" type="presParOf" srcId="{50067219-7B00-49B0-8FEF-09CA080900A0}" destId="{163A4713-DB3E-45BF-84AC-0BB83DF796A7}" srcOrd="12" destOrd="0" presId="urn:microsoft.com/office/officeart/2005/8/layout/vList2"/>
    <dgm:cxn modelId="{19A845F1-6CBD-458B-8DB8-6CE55953095E}" type="presParOf" srcId="{50067219-7B00-49B0-8FEF-09CA080900A0}" destId="{A3A78187-E647-40C8-9E7F-8DB8F66F309C}" srcOrd="13" destOrd="0" presId="urn:microsoft.com/office/officeart/2005/8/layout/vList2"/>
    <dgm:cxn modelId="{F54C7B62-12E7-4985-B76B-8B204B0EE44B}" type="presParOf" srcId="{50067219-7B00-49B0-8FEF-09CA080900A0}" destId="{7B8E9247-AE43-4DFE-8741-347F4930AE67}" srcOrd="14" destOrd="0" presId="urn:microsoft.com/office/officeart/2005/8/layout/vList2"/>
    <dgm:cxn modelId="{2EFC6DD2-A2C3-45FF-ABD9-955FD2A665D5}" type="presParOf" srcId="{50067219-7B00-49B0-8FEF-09CA080900A0}" destId="{8F5BBAA2-DD09-44FF-BEB1-27B952CB3AB4}" srcOrd="15" destOrd="0" presId="urn:microsoft.com/office/officeart/2005/8/layout/vList2"/>
    <dgm:cxn modelId="{E483CF0B-5234-45CC-B7E4-805DF0B3AD61}" type="presParOf" srcId="{50067219-7B00-49B0-8FEF-09CA080900A0}" destId="{F6B12138-DE68-465B-BE1A-12FF1452884C}" srcOrd="16" destOrd="0" presId="urn:microsoft.com/office/officeart/2005/8/layout/vList2"/>
    <dgm:cxn modelId="{3D7901B6-2A93-4B96-8FC4-7DE247B59088}" type="presParOf" srcId="{50067219-7B00-49B0-8FEF-09CA080900A0}" destId="{FBEDF70E-C6B5-46E1-AD02-F87807394229}" srcOrd="17" destOrd="0" presId="urn:microsoft.com/office/officeart/2005/8/layout/vList2"/>
    <dgm:cxn modelId="{98AD003C-BA0B-42E8-8468-7A75B0445275}" type="presParOf" srcId="{50067219-7B00-49B0-8FEF-09CA080900A0}" destId="{AFF95839-A8B5-43D8-96D3-D126C9D50225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208A31-5833-4DBE-8C28-22E5D2A7FCBC}" type="doc">
      <dgm:prSet loTypeId="urn:diagrams.loki3.com/VaryingWidthList" loCatId="list" qsTypeId="urn:microsoft.com/office/officeart/2005/8/quickstyle/simple2" qsCatId="simple" csTypeId="urn:microsoft.com/office/officeart/2005/8/colors/accent1_2" csCatId="accent1" phldr="1"/>
      <dgm:spPr/>
    </dgm:pt>
    <dgm:pt modelId="{6BB3E252-5A32-4AA1-8F95-C71D76A09940}">
      <dgm:prSet phldrT="[Text]"/>
      <dgm:spPr/>
      <dgm:t>
        <a:bodyPr/>
        <a:lstStyle/>
        <a:p>
          <a:r>
            <a:rPr lang="en-US" b="1" u="sng" dirty="0">
              <a:latin typeface="Neutraface Display Titling" panose="02000600040000020004" pitchFamily="50" charset="0"/>
            </a:rPr>
            <a:t>Educational Programs</a:t>
          </a:r>
        </a:p>
        <a:p>
          <a:r>
            <a:rPr lang="en-US" dirty="0"/>
            <a:t>64%</a:t>
          </a:r>
        </a:p>
      </dgm:t>
    </dgm:pt>
    <dgm:pt modelId="{8B8CC4F8-6691-4ED7-9822-1AB67717DEBD}" type="parTrans" cxnId="{53DBD376-FCC3-48F5-9CA8-1E6374DB5690}">
      <dgm:prSet/>
      <dgm:spPr/>
      <dgm:t>
        <a:bodyPr/>
        <a:lstStyle/>
        <a:p>
          <a:endParaRPr lang="en-US"/>
        </a:p>
      </dgm:t>
    </dgm:pt>
    <dgm:pt modelId="{F6F95966-2D65-4C14-B58C-11955E425EE1}" type="sibTrans" cxnId="{53DBD376-FCC3-48F5-9CA8-1E6374DB5690}">
      <dgm:prSet/>
      <dgm:spPr/>
      <dgm:t>
        <a:bodyPr/>
        <a:lstStyle/>
        <a:p>
          <a:endParaRPr lang="en-US"/>
        </a:p>
      </dgm:t>
    </dgm:pt>
    <dgm:pt modelId="{A3AF3A84-4CF2-41B3-8B6A-55735644405B}">
      <dgm:prSet phldrT="[Text]"/>
      <dgm:spPr/>
      <dgm:t>
        <a:bodyPr/>
        <a:lstStyle/>
        <a:p>
          <a:r>
            <a:rPr lang="en-US" b="1" u="sng" dirty="0">
              <a:latin typeface="Neutraface Display Titling" panose="02000600040000020004" pitchFamily="50" charset="0"/>
            </a:rPr>
            <a:t>Group Settings</a:t>
          </a:r>
        </a:p>
        <a:p>
          <a:r>
            <a:rPr lang="en-US" dirty="0"/>
            <a:t>55%</a:t>
          </a:r>
        </a:p>
      </dgm:t>
    </dgm:pt>
    <dgm:pt modelId="{78F68710-CD73-4827-9982-8823E298A48D}" type="parTrans" cxnId="{9A84995C-73A3-45F1-B4C2-556F8C8B5F91}">
      <dgm:prSet/>
      <dgm:spPr/>
      <dgm:t>
        <a:bodyPr/>
        <a:lstStyle/>
        <a:p>
          <a:endParaRPr lang="en-US"/>
        </a:p>
      </dgm:t>
    </dgm:pt>
    <dgm:pt modelId="{5021C492-22E1-4550-92B1-29A25C73A5F3}" type="sibTrans" cxnId="{9A84995C-73A3-45F1-B4C2-556F8C8B5F91}">
      <dgm:prSet/>
      <dgm:spPr/>
      <dgm:t>
        <a:bodyPr/>
        <a:lstStyle/>
        <a:p>
          <a:endParaRPr lang="en-US"/>
        </a:p>
      </dgm:t>
    </dgm:pt>
    <dgm:pt modelId="{A594E2F3-CBC6-451B-AE1E-908E999BF925}">
      <dgm:prSet phldrT="[Text]"/>
      <dgm:spPr/>
      <dgm:t>
        <a:bodyPr/>
        <a:lstStyle/>
        <a:p>
          <a:r>
            <a:rPr lang="en-US" b="1" u="sng" dirty="0">
              <a:latin typeface="Neutraface Display Titling" panose="02000600040000020004" pitchFamily="50" charset="0"/>
            </a:rPr>
            <a:t>Handout/Brochures</a:t>
          </a:r>
        </a:p>
        <a:p>
          <a:r>
            <a:rPr lang="en-US" dirty="0"/>
            <a:t>52%</a:t>
          </a:r>
        </a:p>
      </dgm:t>
    </dgm:pt>
    <dgm:pt modelId="{1D173378-0DAF-46B7-B772-7676CD4167E4}" type="parTrans" cxnId="{5A7830BD-F7D5-464D-8AB1-965B8F46DA67}">
      <dgm:prSet/>
      <dgm:spPr/>
      <dgm:t>
        <a:bodyPr/>
        <a:lstStyle/>
        <a:p>
          <a:endParaRPr lang="en-US"/>
        </a:p>
      </dgm:t>
    </dgm:pt>
    <dgm:pt modelId="{A98ACE31-3FE1-4F95-80D7-D78AAB7C3EBC}" type="sibTrans" cxnId="{5A7830BD-F7D5-464D-8AB1-965B8F46DA67}">
      <dgm:prSet/>
      <dgm:spPr/>
      <dgm:t>
        <a:bodyPr/>
        <a:lstStyle/>
        <a:p>
          <a:endParaRPr lang="en-US"/>
        </a:p>
      </dgm:t>
    </dgm:pt>
    <dgm:pt modelId="{1AB28774-86CF-45ED-86D1-2735C15F3BEA}" type="pres">
      <dgm:prSet presAssocID="{1F208A31-5833-4DBE-8C28-22E5D2A7FCBC}" presName="Name0" presStyleCnt="0">
        <dgm:presLayoutVars>
          <dgm:resizeHandles/>
        </dgm:presLayoutVars>
      </dgm:prSet>
      <dgm:spPr/>
    </dgm:pt>
    <dgm:pt modelId="{3918D221-205D-4F3D-9999-A1E43664BFE9}" type="pres">
      <dgm:prSet presAssocID="{6BB3E252-5A32-4AA1-8F95-C71D76A09940}" presName="text" presStyleLbl="node1" presStyleIdx="0" presStyleCnt="3">
        <dgm:presLayoutVars>
          <dgm:bulletEnabled val="1"/>
        </dgm:presLayoutVars>
      </dgm:prSet>
      <dgm:spPr/>
    </dgm:pt>
    <dgm:pt modelId="{7299E09A-B5D4-43D9-81A0-5E126CFBD34D}" type="pres">
      <dgm:prSet presAssocID="{F6F95966-2D65-4C14-B58C-11955E425EE1}" presName="space" presStyleCnt="0"/>
      <dgm:spPr/>
    </dgm:pt>
    <dgm:pt modelId="{956FCFC8-08CD-4DB6-A925-75DF3DFD5191}" type="pres">
      <dgm:prSet presAssocID="{A3AF3A84-4CF2-41B3-8B6A-55735644405B}" presName="text" presStyleLbl="node1" presStyleIdx="1" presStyleCnt="3">
        <dgm:presLayoutVars>
          <dgm:bulletEnabled val="1"/>
        </dgm:presLayoutVars>
      </dgm:prSet>
      <dgm:spPr/>
    </dgm:pt>
    <dgm:pt modelId="{5F145CD3-C4CB-4D3D-8154-0CADDEDD19C6}" type="pres">
      <dgm:prSet presAssocID="{5021C492-22E1-4550-92B1-29A25C73A5F3}" presName="space" presStyleCnt="0"/>
      <dgm:spPr/>
    </dgm:pt>
    <dgm:pt modelId="{C2A59C19-E016-4E10-8215-51FB090B7E4B}" type="pres">
      <dgm:prSet presAssocID="{A594E2F3-CBC6-451B-AE1E-908E999BF925}" presName="text" presStyleLbl="node1" presStyleIdx="2" presStyleCnt="3">
        <dgm:presLayoutVars>
          <dgm:bulletEnabled val="1"/>
        </dgm:presLayoutVars>
      </dgm:prSet>
      <dgm:spPr/>
    </dgm:pt>
  </dgm:ptLst>
  <dgm:cxnLst>
    <dgm:cxn modelId="{1759AD2E-5A11-4AD2-BEA8-117D5A3B87F0}" type="presOf" srcId="{1F208A31-5833-4DBE-8C28-22E5D2A7FCBC}" destId="{1AB28774-86CF-45ED-86D1-2735C15F3BEA}" srcOrd="0" destOrd="0" presId="urn:diagrams.loki3.com/VaryingWidthList"/>
    <dgm:cxn modelId="{CA7E6533-05A4-4A48-B584-E60F7C227107}" type="presOf" srcId="{A3AF3A84-4CF2-41B3-8B6A-55735644405B}" destId="{956FCFC8-08CD-4DB6-A925-75DF3DFD5191}" srcOrd="0" destOrd="0" presId="urn:diagrams.loki3.com/VaryingWidthList"/>
    <dgm:cxn modelId="{9A84995C-73A3-45F1-B4C2-556F8C8B5F91}" srcId="{1F208A31-5833-4DBE-8C28-22E5D2A7FCBC}" destId="{A3AF3A84-4CF2-41B3-8B6A-55735644405B}" srcOrd="1" destOrd="0" parTransId="{78F68710-CD73-4827-9982-8823E298A48D}" sibTransId="{5021C492-22E1-4550-92B1-29A25C73A5F3}"/>
    <dgm:cxn modelId="{6DC9F375-886B-42E8-BFFD-2101E9F3A1E8}" type="presOf" srcId="{A594E2F3-CBC6-451B-AE1E-908E999BF925}" destId="{C2A59C19-E016-4E10-8215-51FB090B7E4B}" srcOrd="0" destOrd="0" presId="urn:diagrams.loki3.com/VaryingWidthList"/>
    <dgm:cxn modelId="{53DBD376-FCC3-48F5-9CA8-1E6374DB5690}" srcId="{1F208A31-5833-4DBE-8C28-22E5D2A7FCBC}" destId="{6BB3E252-5A32-4AA1-8F95-C71D76A09940}" srcOrd="0" destOrd="0" parTransId="{8B8CC4F8-6691-4ED7-9822-1AB67717DEBD}" sibTransId="{F6F95966-2D65-4C14-B58C-11955E425EE1}"/>
    <dgm:cxn modelId="{5A7830BD-F7D5-464D-8AB1-965B8F46DA67}" srcId="{1F208A31-5833-4DBE-8C28-22E5D2A7FCBC}" destId="{A594E2F3-CBC6-451B-AE1E-908E999BF925}" srcOrd="2" destOrd="0" parTransId="{1D173378-0DAF-46B7-B772-7676CD4167E4}" sibTransId="{A98ACE31-3FE1-4F95-80D7-D78AAB7C3EBC}"/>
    <dgm:cxn modelId="{12B3E5C6-A7EB-4E28-ABBB-3A5691641D65}" type="presOf" srcId="{6BB3E252-5A32-4AA1-8F95-C71D76A09940}" destId="{3918D221-205D-4F3D-9999-A1E43664BFE9}" srcOrd="0" destOrd="0" presId="urn:diagrams.loki3.com/VaryingWidthList"/>
    <dgm:cxn modelId="{C05CDDF1-3EF2-4179-B7C9-8AF64FAABF78}" type="presParOf" srcId="{1AB28774-86CF-45ED-86D1-2735C15F3BEA}" destId="{3918D221-205D-4F3D-9999-A1E43664BFE9}" srcOrd="0" destOrd="0" presId="urn:diagrams.loki3.com/VaryingWidthList"/>
    <dgm:cxn modelId="{6FBDC200-9399-4CF4-944F-838E94B0AE81}" type="presParOf" srcId="{1AB28774-86CF-45ED-86D1-2735C15F3BEA}" destId="{7299E09A-B5D4-43D9-81A0-5E126CFBD34D}" srcOrd="1" destOrd="0" presId="urn:diagrams.loki3.com/VaryingWidthList"/>
    <dgm:cxn modelId="{5C7FED22-5428-41AA-9173-1B785A4175B6}" type="presParOf" srcId="{1AB28774-86CF-45ED-86D1-2735C15F3BEA}" destId="{956FCFC8-08CD-4DB6-A925-75DF3DFD5191}" srcOrd="2" destOrd="0" presId="urn:diagrams.loki3.com/VaryingWidthList"/>
    <dgm:cxn modelId="{72D27ABA-4EE2-476F-B676-D8976276C82C}" type="presParOf" srcId="{1AB28774-86CF-45ED-86D1-2735C15F3BEA}" destId="{5F145CD3-C4CB-4D3D-8154-0CADDEDD19C6}" srcOrd="3" destOrd="0" presId="urn:diagrams.loki3.com/VaryingWidthList"/>
    <dgm:cxn modelId="{ECFE8335-3900-480E-9F85-DE0B57669DFB}" type="presParOf" srcId="{1AB28774-86CF-45ED-86D1-2735C15F3BEA}" destId="{C2A59C19-E016-4E10-8215-51FB090B7E4B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616A6-57CF-4DD8-8B17-C96368ECBB36}">
      <dsp:nvSpPr>
        <dsp:cNvPr id="0" name=""/>
        <dsp:cNvSpPr/>
      </dsp:nvSpPr>
      <dsp:spPr>
        <a:xfrm>
          <a:off x="-7244713" y="-1107910"/>
          <a:ext cx="8625764" cy="8625764"/>
        </a:xfrm>
        <a:prstGeom prst="blockArc">
          <a:avLst>
            <a:gd name="adj1" fmla="val 18900000"/>
            <a:gd name="adj2" fmla="val 2700000"/>
            <a:gd name="adj3" fmla="val 25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0E4FD-B938-4BE1-A1E6-02C171C4B2CF}">
      <dsp:nvSpPr>
        <dsp:cNvPr id="0" name=""/>
        <dsp:cNvSpPr/>
      </dsp:nvSpPr>
      <dsp:spPr>
        <a:xfrm>
          <a:off x="889700" y="640994"/>
          <a:ext cx="4389370" cy="128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579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Gotham" panose="02000504040000020004" pitchFamily="50" charset="0"/>
            </a:rPr>
            <a:t> CBO staff</a:t>
          </a:r>
        </a:p>
      </dsp:txBody>
      <dsp:txXfrm>
        <a:off x="889700" y="640994"/>
        <a:ext cx="4389370" cy="1281988"/>
      </dsp:txXfrm>
    </dsp:sp>
    <dsp:sp modelId="{EB69E323-D77F-4A6A-8FBD-11E8C4AB2281}">
      <dsp:nvSpPr>
        <dsp:cNvPr id="0" name=""/>
        <dsp:cNvSpPr/>
      </dsp:nvSpPr>
      <dsp:spPr>
        <a:xfrm>
          <a:off x="88457" y="480745"/>
          <a:ext cx="1602486" cy="1602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FCA97-DA51-4031-89D0-B22124FB098A}">
      <dsp:nvSpPr>
        <dsp:cNvPr id="0" name=""/>
        <dsp:cNvSpPr/>
      </dsp:nvSpPr>
      <dsp:spPr>
        <a:xfrm>
          <a:off x="1355703" y="2563977"/>
          <a:ext cx="3923367" cy="128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579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Gotham" panose="02000504040000020004" pitchFamily="50" charset="0"/>
            </a:rPr>
            <a:t>Faith members</a:t>
          </a:r>
        </a:p>
      </dsp:txBody>
      <dsp:txXfrm>
        <a:off x="1355703" y="2563977"/>
        <a:ext cx="3923367" cy="1281988"/>
      </dsp:txXfrm>
    </dsp:sp>
    <dsp:sp modelId="{5B3D2FF5-3718-4F49-BF3A-ED6159B1D178}">
      <dsp:nvSpPr>
        <dsp:cNvPr id="0" name=""/>
        <dsp:cNvSpPr/>
      </dsp:nvSpPr>
      <dsp:spPr>
        <a:xfrm>
          <a:off x="554460" y="2403729"/>
          <a:ext cx="1602486" cy="1602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7405F-2EAF-4828-9861-20412AB417AA}">
      <dsp:nvSpPr>
        <dsp:cNvPr id="0" name=""/>
        <dsp:cNvSpPr/>
      </dsp:nvSpPr>
      <dsp:spPr>
        <a:xfrm>
          <a:off x="889700" y="4486960"/>
          <a:ext cx="4389370" cy="128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579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Gotham" panose="02000504040000020004" pitchFamily="50" charset="0"/>
            </a:rPr>
            <a:t>Parents</a:t>
          </a:r>
        </a:p>
      </dsp:txBody>
      <dsp:txXfrm>
        <a:off x="889700" y="4486960"/>
        <a:ext cx="4389370" cy="1281988"/>
      </dsp:txXfrm>
    </dsp:sp>
    <dsp:sp modelId="{359662D3-B36C-4923-B1AC-9D88C4D08FFD}">
      <dsp:nvSpPr>
        <dsp:cNvPr id="0" name=""/>
        <dsp:cNvSpPr/>
      </dsp:nvSpPr>
      <dsp:spPr>
        <a:xfrm>
          <a:off x="88457" y="4326712"/>
          <a:ext cx="1602486" cy="1602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616A6-57CF-4DD8-8B17-C96368ECBB36}">
      <dsp:nvSpPr>
        <dsp:cNvPr id="0" name=""/>
        <dsp:cNvSpPr/>
      </dsp:nvSpPr>
      <dsp:spPr>
        <a:xfrm>
          <a:off x="-7244713" y="-1107910"/>
          <a:ext cx="8625764" cy="8625764"/>
        </a:xfrm>
        <a:prstGeom prst="blockArc">
          <a:avLst>
            <a:gd name="adj1" fmla="val 18900000"/>
            <a:gd name="adj2" fmla="val 2700000"/>
            <a:gd name="adj3" fmla="val 25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0E4FD-B938-4BE1-A1E6-02C171C4B2CF}">
      <dsp:nvSpPr>
        <dsp:cNvPr id="0" name=""/>
        <dsp:cNvSpPr/>
      </dsp:nvSpPr>
      <dsp:spPr>
        <a:xfrm>
          <a:off x="889700" y="640994"/>
          <a:ext cx="4389370" cy="128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579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Gotham" panose="02000504040000020004" pitchFamily="50" charset="0"/>
            </a:rPr>
            <a:t>CBO staff</a:t>
          </a:r>
        </a:p>
      </dsp:txBody>
      <dsp:txXfrm>
        <a:off x="889700" y="640994"/>
        <a:ext cx="4389370" cy="1281988"/>
      </dsp:txXfrm>
    </dsp:sp>
    <dsp:sp modelId="{EB69E323-D77F-4A6A-8FBD-11E8C4AB2281}">
      <dsp:nvSpPr>
        <dsp:cNvPr id="0" name=""/>
        <dsp:cNvSpPr/>
      </dsp:nvSpPr>
      <dsp:spPr>
        <a:xfrm>
          <a:off x="88457" y="480745"/>
          <a:ext cx="1602486" cy="1602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FCA97-DA51-4031-89D0-B22124FB098A}">
      <dsp:nvSpPr>
        <dsp:cNvPr id="0" name=""/>
        <dsp:cNvSpPr/>
      </dsp:nvSpPr>
      <dsp:spPr>
        <a:xfrm>
          <a:off x="1355703" y="2563977"/>
          <a:ext cx="3923367" cy="128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579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Gotham" panose="02000504040000020004" pitchFamily="50" charset="0"/>
            </a:rPr>
            <a:t>Faith members</a:t>
          </a:r>
        </a:p>
      </dsp:txBody>
      <dsp:txXfrm>
        <a:off x="1355703" y="2563977"/>
        <a:ext cx="3923367" cy="1281988"/>
      </dsp:txXfrm>
    </dsp:sp>
    <dsp:sp modelId="{5B3D2FF5-3718-4F49-BF3A-ED6159B1D178}">
      <dsp:nvSpPr>
        <dsp:cNvPr id="0" name=""/>
        <dsp:cNvSpPr/>
      </dsp:nvSpPr>
      <dsp:spPr>
        <a:xfrm>
          <a:off x="554460" y="2403729"/>
          <a:ext cx="1602486" cy="1602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7405F-2EAF-4828-9861-20412AB417AA}">
      <dsp:nvSpPr>
        <dsp:cNvPr id="0" name=""/>
        <dsp:cNvSpPr/>
      </dsp:nvSpPr>
      <dsp:spPr>
        <a:xfrm>
          <a:off x="889700" y="4486960"/>
          <a:ext cx="4389370" cy="128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579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Gotham" panose="02000504040000020004" pitchFamily="50" charset="0"/>
            </a:rPr>
            <a:t>Parents</a:t>
          </a:r>
        </a:p>
      </dsp:txBody>
      <dsp:txXfrm>
        <a:off x="889700" y="4486960"/>
        <a:ext cx="4389370" cy="1281988"/>
      </dsp:txXfrm>
    </dsp:sp>
    <dsp:sp modelId="{359662D3-B36C-4923-B1AC-9D88C4D08FFD}">
      <dsp:nvSpPr>
        <dsp:cNvPr id="0" name=""/>
        <dsp:cNvSpPr/>
      </dsp:nvSpPr>
      <dsp:spPr>
        <a:xfrm>
          <a:off x="88457" y="4326712"/>
          <a:ext cx="1602486" cy="1602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B5B14-7AC3-4DB4-9388-CF1C76159305}">
      <dsp:nvSpPr>
        <dsp:cNvPr id="0" name=""/>
        <dsp:cNvSpPr/>
      </dsp:nvSpPr>
      <dsp:spPr>
        <a:xfrm>
          <a:off x="0" y="39051"/>
          <a:ext cx="9053688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" panose="02000504040000020004" pitchFamily="50" charset="0"/>
            </a:rPr>
            <a:t>Abstinence</a:t>
          </a:r>
          <a:endParaRPr lang="en-US" sz="2000" b="1" kern="1200" dirty="0">
            <a:latin typeface="Gotham" panose="02000504040000020004" pitchFamily="50" charset="0"/>
          </a:endParaRPr>
        </a:p>
      </dsp:txBody>
      <dsp:txXfrm>
        <a:off x="26387" y="65438"/>
        <a:ext cx="9000914" cy="487766"/>
      </dsp:txXfrm>
    </dsp:sp>
    <dsp:sp modelId="{D4761F5C-DCE8-4DB7-A3F9-5F24570BCD20}">
      <dsp:nvSpPr>
        <dsp:cNvPr id="0" name=""/>
        <dsp:cNvSpPr/>
      </dsp:nvSpPr>
      <dsp:spPr>
        <a:xfrm>
          <a:off x="0" y="611272"/>
          <a:ext cx="9053688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" panose="02000504040000020004" pitchFamily="50" charset="0"/>
            </a:rPr>
            <a:t>Access to affordable reproductive healthcare</a:t>
          </a:r>
        </a:p>
      </dsp:txBody>
      <dsp:txXfrm>
        <a:off x="26387" y="637659"/>
        <a:ext cx="9000914" cy="487766"/>
      </dsp:txXfrm>
    </dsp:sp>
    <dsp:sp modelId="{1CEBA338-B326-447D-A215-291CCBE512B9}">
      <dsp:nvSpPr>
        <dsp:cNvPr id="0" name=""/>
        <dsp:cNvSpPr/>
      </dsp:nvSpPr>
      <dsp:spPr>
        <a:xfrm>
          <a:off x="0" y="1183492"/>
          <a:ext cx="9053688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" panose="02000504040000020004" pitchFamily="50" charset="0"/>
            </a:rPr>
            <a:t>Skills for communication strategies with a partner</a:t>
          </a:r>
        </a:p>
      </dsp:txBody>
      <dsp:txXfrm>
        <a:off x="26387" y="1209879"/>
        <a:ext cx="9000914" cy="487766"/>
      </dsp:txXfrm>
    </dsp:sp>
    <dsp:sp modelId="{ECF1082C-42EE-44F4-8D74-AD917B8239A4}">
      <dsp:nvSpPr>
        <dsp:cNvPr id="0" name=""/>
        <dsp:cNvSpPr/>
      </dsp:nvSpPr>
      <dsp:spPr>
        <a:xfrm>
          <a:off x="0" y="1755712"/>
          <a:ext cx="9053688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" panose="02000504040000020004" pitchFamily="50" charset="0"/>
            </a:rPr>
            <a:t>Birth control and condoms</a:t>
          </a:r>
        </a:p>
      </dsp:txBody>
      <dsp:txXfrm>
        <a:off x="26387" y="1782099"/>
        <a:ext cx="9000914" cy="487766"/>
      </dsp:txXfrm>
    </dsp:sp>
    <dsp:sp modelId="{9047741E-57D4-4F85-A562-30CC85C4DFC8}">
      <dsp:nvSpPr>
        <dsp:cNvPr id="0" name=""/>
        <dsp:cNvSpPr/>
      </dsp:nvSpPr>
      <dsp:spPr>
        <a:xfrm>
          <a:off x="0" y="2327932"/>
          <a:ext cx="9053688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" panose="02000504040000020004" pitchFamily="50" charset="0"/>
            </a:rPr>
            <a:t>Healthy relationships and consent</a:t>
          </a:r>
        </a:p>
      </dsp:txBody>
      <dsp:txXfrm>
        <a:off x="26387" y="2354319"/>
        <a:ext cx="9000914" cy="487766"/>
      </dsp:txXfrm>
    </dsp:sp>
    <dsp:sp modelId="{1600222D-07EE-4B4D-8EE4-D951F41FACDC}">
      <dsp:nvSpPr>
        <dsp:cNvPr id="0" name=""/>
        <dsp:cNvSpPr/>
      </dsp:nvSpPr>
      <dsp:spPr>
        <a:xfrm>
          <a:off x="0" y="2900152"/>
          <a:ext cx="9053688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" panose="02000504040000020004" pitchFamily="50" charset="0"/>
            </a:rPr>
            <a:t>LGBTQ (lesbian, gay, bi-sexual, transgender, queer) info</a:t>
          </a:r>
        </a:p>
      </dsp:txBody>
      <dsp:txXfrm>
        <a:off x="26387" y="2926539"/>
        <a:ext cx="9000914" cy="487766"/>
      </dsp:txXfrm>
    </dsp:sp>
    <dsp:sp modelId="{163A4713-DB3E-45BF-84AC-0BB83DF796A7}">
      <dsp:nvSpPr>
        <dsp:cNvPr id="0" name=""/>
        <dsp:cNvSpPr/>
      </dsp:nvSpPr>
      <dsp:spPr>
        <a:xfrm>
          <a:off x="0" y="3472372"/>
          <a:ext cx="9053688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" panose="02000504040000020004" pitchFamily="50" charset="0"/>
            </a:rPr>
            <a:t>Parent-child communication</a:t>
          </a:r>
        </a:p>
      </dsp:txBody>
      <dsp:txXfrm>
        <a:off x="26387" y="3498759"/>
        <a:ext cx="9000914" cy="487766"/>
      </dsp:txXfrm>
    </dsp:sp>
    <dsp:sp modelId="{7B8E9247-AE43-4DFE-8741-347F4930AE67}">
      <dsp:nvSpPr>
        <dsp:cNvPr id="0" name=""/>
        <dsp:cNvSpPr/>
      </dsp:nvSpPr>
      <dsp:spPr>
        <a:xfrm>
          <a:off x="0" y="4044592"/>
          <a:ext cx="9053688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" panose="02000504040000020004" pitchFamily="50" charset="0"/>
            </a:rPr>
            <a:t>Peer pressure</a:t>
          </a:r>
        </a:p>
      </dsp:txBody>
      <dsp:txXfrm>
        <a:off x="26387" y="4070979"/>
        <a:ext cx="9000914" cy="487766"/>
      </dsp:txXfrm>
    </dsp:sp>
    <dsp:sp modelId="{F6B12138-DE68-465B-BE1A-12FF1452884C}">
      <dsp:nvSpPr>
        <dsp:cNvPr id="0" name=""/>
        <dsp:cNvSpPr/>
      </dsp:nvSpPr>
      <dsp:spPr>
        <a:xfrm>
          <a:off x="0" y="4616812"/>
          <a:ext cx="9053688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" panose="02000504040000020004" pitchFamily="50" charset="0"/>
            </a:rPr>
            <a:t>Puberty and reproduction</a:t>
          </a:r>
        </a:p>
      </dsp:txBody>
      <dsp:txXfrm>
        <a:off x="26387" y="4643199"/>
        <a:ext cx="9000914" cy="487766"/>
      </dsp:txXfrm>
    </dsp:sp>
    <dsp:sp modelId="{AFF95839-A8B5-43D8-96D3-D126C9D50225}">
      <dsp:nvSpPr>
        <dsp:cNvPr id="0" name=""/>
        <dsp:cNvSpPr/>
      </dsp:nvSpPr>
      <dsp:spPr>
        <a:xfrm>
          <a:off x="0" y="5189032"/>
          <a:ext cx="9053688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otham" panose="02000504040000020004" pitchFamily="50" charset="0"/>
            </a:rPr>
            <a:t>Sexually transmitted infections/diseases (STIs/STDs)</a:t>
          </a:r>
        </a:p>
      </dsp:txBody>
      <dsp:txXfrm>
        <a:off x="26387" y="5215419"/>
        <a:ext cx="9000914" cy="487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D221-205D-4F3D-9999-A1E43664BFE9}">
      <dsp:nvSpPr>
        <dsp:cNvPr id="0" name=""/>
        <dsp:cNvSpPr/>
      </dsp:nvSpPr>
      <dsp:spPr>
        <a:xfrm>
          <a:off x="1000464" y="2851"/>
          <a:ext cx="8100000" cy="1882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u="sng" kern="1200" dirty="0">
              <a:latin typeface="Neutraface Display Titling" panose="02000600040000020004" pitchFamily="50" charset="0"/>
            </a:rPr>
            <a:t>Educational Programs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64%</a:t>
          </a:r>
        </a:p>
      </dsp:txBody>
      <dsp:txXfrm>
        <a:off x="1000464" y="2851"/>
        <a:ext cx="8100000" cy="1882232"/>
      </dsp:txXfrm>
    </dsp:sp>
    <dsp:sp modelId="{956FCFC8-08CD-4DB6-A925-75DF3DFD5191}">
      <dsp:nvSpPr>
        <dsp:cNvPr id="0" name=""/>
        <dsp:cNvSpPr/>
      </dsp:nvSpPr>
      <dsp:spPr>
        <a:xfrm>
          <a:off x="2350464" y="1979195"/>
          <a:ext cx="5400000" cy="1882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u="sng" kern="1200" dirty="0">
              <a:latin typeface="Neutraface Display Titling" panose="02000600040000020004" pitchFamily="50" charset="0"/>
            </a:rPr>
            <a:t>Group Settings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55%</a:t>
          </a:r>
        </a:p>
      </dsp:txBody>
      <dsp:txXfrm>
        <a:off x="2350464" y="1979195"/>
        <a:ext cx="5400000" cy="1882232"/>
      </dsp:txXfrm>
    </dsp:sp>
    <dsp:sp modelId="{C2A59C19-E016-4E10-8215-51FB090B7E4B}">
      <dsp:nvSpPr>
        <dsp:cNvPr id="0" name=""/>
        <dsp:cNvSpPr/>
      </dsp:nvSpPr>
      <dsp:spPr>
        <a:xfrm>
          <a:off x="1450464" y="3955539"/>
          <a:ext cx="7200000" cy="1882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u="sng" kern="1200" dirty="0">
              <a:latin typeface="Neutraface Display Titling" panose="02000600040000020004" pitchFamily="50" charset="0"/>
            </a:rPr>
            <a:t>Handout/Brochures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52%</a:t>
          </a:r>
        </a:p>
      </dsp:txBody>
      <dsp:txXfrm>
        <a:off x="1450464" y="3955539"/>
        <a:ext cx="7200000" cy="1882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F086B-C6E6-4D77-972B-08E72300D2F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9A9C9-A337-4558-A487-B0022FF5F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3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655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37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199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386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628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The three most common delivery methods of information by the CBOs were educational programs (64%), group settings (55%) and handout/brochures (52%).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otham" panose="0200050404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612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otham" panose="0200050404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80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70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0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0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715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</a:t>
            </a:r>
            <a:r>
              <a:rPr lang="en-US" baseline="0" dirty="0"/>
              <a:t> – maybe list the challenges we faced and how sometimes the lack of data may tell us something?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11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552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496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327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333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16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431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32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08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Gotham" panose="0200050404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07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95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534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643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30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16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516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 – I don’t know if we even</a:t>
            </a:r>
            <a:r>
              <a:rPr lang="en-US" baseline="0" dirty="0"/>
              <a:t> want to include this since it is a smaller number and one person stopped answer with the age question *</a:t>
            </a:r>
            <a:r>
              <a:rPr lang="en-US" baseline="0" dirty="0" err="1"/>
              <a:t>eyeroll</a:t>
            </a:r>
            <a:r>
              <a:rPr lang="en-US" baseline="0" dirty="0"/>
              <a:t>* so not sure about this slide. Thoughts? 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I’d be curious to see if they said they wished they’d gotten more info as a teen. If that number is high, I think we should include. - 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182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 – I don’t know if we even</a:t>
            </a:r>
            <a:r>
              <a:rPr lang="en-US" baseline="0" dirty="0"/>
              <a:t> want to include this since it is a smaller number and one person stopped answer with the age question *</a:t>
            </a:r>
            <a:r>
              <a:rPr lang="en-US" baseline="0" dirty="0" err="1"/>
              <a:t>eyeroll</a:t>
            </a:r>
            <a:r>
              <a:rPr lang="en-US" baseline="0" dirty="0"/>
              <a:t>* so not sure about this slide. Thoughts? 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I’d be curious to see if they said they wished they’d gotten more info as a teen. If that number is high, I think we should include. - 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40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4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675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1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0632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7382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2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LGBTQ bar looks off because the percent (20.4 vs</a:t>
            </a:r>
            <a:r>
              <a:rPr lang="en-US" baseline="0" dirty="0"/>
              <a:t>. 19.7)</a:t>
            </a:r>
            <a:r>
              <a:rPr lang="en-US" dirty="0"/>
              <a:t> are rounded, but the</a:t>
            </a:r>
            <a:r>
              <a:rPr lang="en-US" baseline="0" dirty="0"/>
              <a:t> bars are based on counts (32 vs. 31)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7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top barriers parents felt like they face when trying to talk to their kids about sexual health was not having enough time. </a:t>
            </a:r>
          </a:p>
          <a:p>
            <a:r>
              <a:rPr lang="en-US" dirty="0"/>
              <a:t>Explain </a:t>
            </a:r>
            <a:r>
              <a:rPr lang="en-US" sz="1200" u="none" strike="noStrike" dirty="0">
                <a:effectLst/>
              </a:rPr>
              <a:t>ARHC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62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56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9C9-A337-4558-A487-B0022FF5F4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981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9A9C9-A337-4558-A487-B0022FF5F4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8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2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8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0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0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9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24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80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34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8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1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31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16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8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2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6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4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1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4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4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6A33B8-9287-4375-939F-93B69A1C70F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992775-AF98-42D6-B33A-701088BACA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93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sfore@thriveokc.org" TargetMode="External"/><Relationship Id="rId2" Type="http://schemas.openxmlformats.org/officeDocument/2006/relationships/hyperlink" Target="mailto:lanita.wright@gmail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thriveokc.org/data/thrive-dat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town &lt;strong&gt;Oklahoma City&lt;/strong&gt; - Wikipedi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111" b="7576"/>
          <a:stretch/>
        </p:blipFill>
        <p:spPr>
          <a:xfrm>
            <a:off x="1" y="0"/>
            <a:ext cx="12192000" cy="6338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9" y="0"/>
            <a:ext cx="12188952" cy="6338455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38301" y="3096922"/>
            <a:ext cx="8915400" cy="14478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6"/>
                </a:solidFill>
                <a:latin typeface="Neutraface Display Titling" panose="02000600040000020004" pitchFamily="50" charset="0"/>
              </a:rPr>
              <a:t>Community</a:t>
            </a:r>
            <a:r>
              <a:rPr lang="en-US" sz="4800" dirty="0">
                <a:latin typeface="Neutraface Display Titling" panose="02000600040000020004" pitchFamily="50" charset="0"/>
              </a:rPr>
              <a:t> </a:t>
            </a:r>
            <a:r>
              <a:rPr lang="en-US" sz="4800" dirty="0">
                <a:solidFill>
                  <a:schemeClr val="accent6"/>
                </a:solidFill>
                <a:latin typeface="Neutraface Display Titling" panose="02000600040000020004" pitchFamily="50" charset="0"/>
              </a:rPr>
              <a:t>Engagement</a:t>
            </a:r>
            <a:r>
              <a:rPr lang="en-US" sz="4800" dirty="0">
                <a:latin typeface="Neutraface Display Titling" panose="02000600040000020004" pitchFamily="50" charset="0"/>
              </a:rPr>
              <a:t> </a:t>
            </a:r>
            <a:r>
              <a:rPr lang="en-US" sz="4800" dirty="0">
                <a:solidFill>
                  <a:schemeClr val="accent6"/>
                </a:solidFill>
                <a:latin typeface="Neutraface Display Titling" panose="02000600040000020004" pitchFamily="50" charset="0"/>
              </a:rPr>
              <a:t>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916238" y="4544722"/>
            <a:ext cx="6359525" cy="48895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Gotham" panose="02000504040000020004" pitchFamily="50" charset="0"/>
              </a:rPr>
              <a:t>Data walkthrough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86" y="1212973"/>
            <a:ext cx="4602430" cy="172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0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91724" y="5800724"/>
            <a:ext cx="19764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Gotham" panose="02000504040000020004" pitchFamily="50" charset="0"/>
              </a:rPr>
              <a:t>Note: Respondents located outside of central Oklahoma were excluded for this map but counted in the overall survey totals.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91724" y="114966"/>
            <a:ext cx="2066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eutraface Display Titling" panose="02000600040000020004" pitchFamily="50" charset="0"/>
              </a:rPr>
              <a:t>Respondent (interview and survey) Location by Zip code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9179" r="2368" b="12718"/>
          <a:stretch/>
        </p:blipFill>
        <p:spPr>
          <a:xfrm>
            <a:off x="96519" y="114966"/>
            <a:ext cx="9855889" cy="6586004"/>
          </a:xfr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r="12682" b="17289"/>
          <a:stretch/>
        </p:blipFill>
        <p:spPr>
          <a:xfrm>
            <a:off x="9963789" y="1802062"/>
            <a:ext cx="2122793" cy="11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9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6200000">
            <a:off x="-1404327" y="2658535"/>
            <a:ext cx="6028267" cy="982134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accent6"/>
                </a:solidFill>
                <a:latin typeface="Neutraface Display Titling" panose="02000600040000020004" pitchFamily="50" charset="0"/>
              </a:rPr>
              <a:t>Topic list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4482060"/>
              </p:ext>
            </p:extLst>
          </p:nvPr>
        </p:nvGraphicFramePr>
        <p:xfrm>
          <a:off x="2528712" y="265290"/>
          <a:ext cx="9053688" cy="576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998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4916" y="441252"/>
            <a:ext cx="11180143" cy="153185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community-based organizations (CBO) staff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4297" y="2509736"/>
            <a:ext cx="4382997" cy="3044329"/>
            <a:chOff x="2628458" y="2502388"/>
            <a:chExt cx="5307668" cy="3567610"/>
          </a:xfrm>
        </p:grpSpPr>
        <p:sp>
          <p:nvSpPr>
            <p:cNvPr id="4" name="Left Brace 3"/>
            <p:cNvSpPr/>
            <p:nvPr/>
          </p:nvSpPr>
          <p:spPr>
            <a:xfrm>
              <a:off x="2628458" y="2535866"/>
              <a:ext cx="1201480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76140" y="2748378"/>
              <a:ext cx="4157330" cy="2380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latin typeface="Gotham" panose="02000504040000020004" pitchFamily="50" charset="0"/>
                </a:rPr>
                <a:t>152</a:t>
              </a:r>
            </a:p>
          </p:txBody>
        </p:sp>
        <p:sp>
          <p:nvSpPr>
            <p:cNvPr id="10" name="Left Brace 9"/>
            <p:cNvSpPr/>
            <p:nvPr/>
          </p:nvSpPr>
          <p:spPr>
            <a:xfrm rot="10800000">
              <a:off x="6734647" y="2502388"/>
              <a:ext cx="1201479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29938" y="5601114"/>
              <a:ext cx="2987749" cy="46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otham" panose="02000504040000020004" pitchFamily="50" charset="0"/>
                </a:rPr>
                <a:t>Survey responses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00569" y="2509736"/>
            <a:ext cx="4382997" cy="3352104"/>
            <a:chOff x="2628458" y="2502388"/>
            <a:chExt cx="5307668" cy="3928288"/>
          </a:xfrm>
        </p:grpSpPr>
        <p:sp>
          <p:nvSpPr>
            <p:cNvPr id="9" name="Left Brace 8"/>
            <p:cNvSpPr/>
            <p:nvPr/>
          </p:nvSpPr>
          <p:spPr>
            <a:xfrm>
              <a:off x="2628458" y="2535866"/>
              <a:ext cx="1201480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32795" y="2893000"/>
              <a:ext cx="1485564" cy="259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latin typeface="Gotham" panose="02000504040000020004" pitchFamily="50" charset="0"/>
                </a:rPr>
                <a:t>6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0800000">
              <a:off x="6734647" y="2502388"/>
              <a:ext cx="1201479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29938" y="5601114"/>
              <a:ext cx="2987749" cy="829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otham" panose="02000504040000020004" pitchFamily="50" charset="0"/>
                </a:rPr>
                <a:t>Interview responses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37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1780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8388" y="520340"/>
            <a:ext cx="9019479" cy="739507"/>
          </a:xfrm>
        </p:spPr>
        <p:txBody>
          <a:bodyPr>
            <a:noAutofit/>
          </a:bodyPr>
          <a:lstStyle/>
          <a:p>
            <a:r>
              <a:rPr lang="en-US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Neutraface Display Titling" panose="02000600040000020004" pitchFamily="50" charset="0"/>
              </a:rPr>
              <a:t>CBO staff - 152 Responses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37837"/>
              </p:ext>
            </p:extLst>
          </p:nvPr>
        </p:nvGraphicFramePr>
        <p:xfrm>
          <a:off x="458388" y="1780186"/>
          <a:ext cx="11276280" cy="312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341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1780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858" y="520340"/>
            <a:ext cx="9096009" cy="739507"/>
          </a:xfrm>
        </p:spPr>
        <p:txBody>
          <a:bodyPr>
            <a:noAutofit/>
          </a:bodyPr>
          <a:lstStyle/>
          <a:p>
            <a:r>
              <a:rPr lang="en-US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Neutraface Display Titling" panose="02000600040000020004" pitchFamily="50" charset="0"/>
              </a:rPr>
              <a:t>CBO staff - 152 Responses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8388" y="1780186"/>
          <a:ext cx="11276280" cy="312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81858" y="5262102"/>
            <a:ext cx="11429340" cy="1323439"/>
            <a:chOff x="457860" y="4564011"/>
            <a:chExt cx="11429340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3551263" y="4564011"/>
              <a:ext cx="2049137" cy="132343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" panose="02000504040000020004" pitchFamily="50" charset="0"/>
                  <a:ea typeface="+mn-ea"/>
                  <a:cs typeface="+mn-cs"/>
                </a:rPr>
                <a:t>20% of respondents identified as program staff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860" y="4564011"/>
              <a:ext cx="2753173" cy="132343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" panose="02000504040000020004" pitchFamily="50" charset="0"/>
                  <a:ea typeface="+mn-ea"/>
                  <a:cs typeface="+mn-cs"/>
                </a:rPr>
                <a:t>34% of respondents identified as being in a leadership role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2178" y="4717897"/>
              <a:ext cx="2741309" cy="101566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" panose="02000504040000020004" pitchFamily="50" charset="0"/>
                  <a:ea typeface="+mn-ea"/>
                  <a:cs typeface="+mn-cs"/>
                </a:rPr>
                <a:t>14% of respondents identified as direct-service providers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65266" y="4717897"/>
              <a:ext cx="2721934" cy="101566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" panose="02000504040000020004" pitchFamily="50" charset="0"/>
                  <a:ea typeface="+mn-ea"/>
                  <a:cs typeface="+mn-cs"/>
                </a:rPr>
                <a:t>14% of respondents identified as administrative staff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129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915409"/>
              </p:ext>
            </p:extLst>
          </p:nvPr>
        </p:nvGraphicFramePr>
        <p:xfrm>
          <a:off x="1785257" y="326571"/>
          <a:ext cx="9154886" cy="584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0753" y="326571"/>
            <a:ext cx="3944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otham" panose="02000504040000020004" pitchFamily="50" charset="0"/>
              </a:rPr>
              <a:t>81% of our respondents worked directly with teens. </a:t>
            </a:r>
            <a:endParaRPr lang="en-US" sz="32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276" y="6308182"/>
            <a:ext cx="5953328" cy="549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CBOs – 152 survey responses </a:t>
            </a:r>
          </a:p>
        </p:txBody>
      </p:sp>
    </p:spTree>
    <p:extLst>
      <p:ext uri="{BB962C8B-B14F-4D97-AF65-F5344CB8AC3E}">
        <p14:creationId xmlns:p14="http://schemas.microsoft.com/office/powerpoint/2010/main" val="1460999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34851" y="326571"/>
            <a:ext cx="11655381" cy="5845629"/>
            <a:chOff x="0" y="0"/>
            <a:chExt cx="8104187" cy="3895725"/>
          </a:xfrm>
        </p:grpSpPr>
        <p:graphicFrame>
          <p:nvGraphicFramePr>
            <p:cNvPr id="25" name="Chart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1574044"/>
                </p:ext>
              </p:extLst>
            </p:nvPr>
          </p:nvGraphicFramePr>
          <p:xfrm>
            <a:off x="0" y="911225"/>
            <a:ext cx="2603501" cy="2627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6" name="Chart 25"/>
            <p:cNvGraphicFramePr/>
            <p:nvPr>
              <p:extLst>
                <p:ext uri="{D42A27DB-BD31-4B8C-83A1-F6EECF244321}">
                  <p14:modId xmlns:p14="http://schemas.microsoft.com/office/powerpoint/2010/main" val="4272880227"/>
                </p:ext>
              </p:extLst>
            </p:nvPr>
          </p:nvGraphicFramePr>
          <p:xfrm>
            <a:off x="2627313" y="0"/>
            <a:ext cx="5476874" cy="3895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7" name="Straight Connector 26"/>
            <p:cNvCxnSpPr/>
            <p:nvPr/>
          </p:nvCxnSpPr>
          <p:spPr>
            <a:xfrm flipV="1">
              <a:off x="2087563" y="1018302"/>
              <a:ext cx="1587500" cy="59142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2263775" y="2293939"/>
              <a:ext cx="1348218" cy="44094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212650" y="326571"/>
            <a:ext cx="56246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50" dirty="0">
                <a:latin typeface="Gotham" panose="02000504040000020004" pitchFamily="50" charset="0"/>
              </a:rPr>
              <a:t>Out of those organization who worked with teens, </a:t>
            </a:r>
            <a:r>
              <a:rPr lang="en-US" sz="2400" b="1" spc="-50" dirty="0">
                <a:latin typeface="Gotham" panose="02000504040000020004" pitchFamily="50" charset="0"/>
              </a:rPr>
              <a:t>71%</a:t>
            </a:r>
            <a:r>
              <a:rPr lang="en-US" sz="2400" spc="-50" dirty="0">
                <a:latin typeface="Gotham" panose="02000504040000020004" pitchFamily="50" charset="0"/>
              </a:rPr>
              <a:t> of them provided TPP information, education and/or services to teens. 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232254"/>
            <a:ext cx="5620299" cy="549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CBOs - 152 survey responses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05481" y="5715558"/>
            <a:ext cx="238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*includes those who did not respond to this question</a:t>
            </a:r>
          </a:p>
        </p:txBody>
      </p:sp>
    </p:spTree>
    <p:extLst>
      <p:ext uri="{BB962C8B-B14F-4D97-AF65-F5344CB8AC3E}">
        <p14:creationId xmlns:p14="http://schemas.microsoft.com/office/powerpoint/2010/main" val="410918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608760"/>
              </p:ext>
            </p:extLst>
          </p:nvPr>
        </p:nvGraphicFramePr>
        <p:xfrm>
          <a:off x="462436" y="1123858"/>
          <a:ext cx="11457541" cy="503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0379" y="348458"/>
            <a:ext cx="1089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Most common topics these CBOs covered with teens were healthy relationships/consent and contraception!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29" y="6414240"/>
            <a:ext cx="9930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CBOs Who Provided Sexual Health Services/Info – 87</a:t>
            </a:r>
          </a:p>
        </p:txBody>
      </p:sp>
    </p:spTree>
    <p:extLst>
      <p:ext uri="{BB962C8B-B14F-4D97-AF65-F5344CB8AC3E}">
        <p14:creationId xmlns:p14="http://schemas.microsoft.com/office/powerpoint/2010/main" val="4533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754" y="164645"/>
            <a:ext cx="1117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How did these CBOs provide this information?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429" y="6414240"/>
            <a:ext cx="9930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CBOs Who Provided Sexual Health Services/Info – 87</a:t>
            </a: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728095"/>
              </p:ext>
            </p:extLst>
          </p:nvPr>
        </p:nvGraphicFramePr>
        <p:xfrm>
          <a:off x="0" y="621700"/>
          <a:ext cx="11915553" cy="595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981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7068224"/>
              </p:ext>
            </p:extLst>
          </p:nvPr>
        </p:nvGraphicFramePr>
        <p:xfrm>
          <a:off x="2091071" y="283731"/>
          <a:ext cx="10100929" cy="584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4429" y="6414240"/>
            <a:ext cx="9930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CBOs Who Provided Sexual Health Services/Info – 87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119" y="140499"/>
            <a:ext cx="3242931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000" b="1" dirty="0">
                <a:latin typeface="Gotham" panose="02000504040000020004" pitchFamily="50" charset="0"/>
              </a:rPr>
              <a:t>Delivery methods included…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21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town &lt;strong&gt;Oklahoma City&lt;/strong&gt; - Wikipedi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111" b="7576"/>
          <a:stretch/>
        </p:blipFill>
        <p:spPr>
          <a:xfrm>
            <a:off x="1" y="0"/>
            <a:ext cx="12192000" cy="6338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9" y="0"/>
            <a:ext cx="12188952" cy="6338455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11969750" cy="8905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eutraface Display Titling" panose="02000600040000020004" pitchFamily="50" charset="0"/>
              </a:rPr>
              <a:t>Community Engagement Project (CEP)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9000" y="1500188"/>
            <a:ext cx="10191750" cy="48641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Gotham" panose="02000504040000020004" pitchFamily="50" charset="0"/>
              </a:rPr>
              <a:t>The goal: </a:t>
            </a:r>
            <a:r>
              <a:rPr lang="en-US" sz="3200" dirty="0">
                <a:solidFill>
                  <a:schemeClr val="tx1"/>
                </a:solidFill>
                <a:latin typeface="Gotham" panose="02000504040000020004" pitchFamily="50" charset="0"/>
              </a:rPr>
              <a:t>collect valuable community feedback to see what barriers</a:t>
            </a:r>
            <a:r>
              <a:rPr lang="en-US" sz="3200" dirty="0">
                <a:latin typeface="Gotham" panose="02000504040000020004" pitchFamily="50" charset="0"/>
              </a:rPr>
              <a:t> </a:t>
            </a:r>
            <a:r>
              <a:rPr lang="en-US" sz="3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F0"/>
                </a:solidFill>
                <a:latin typeface="Gotham" panose="02000504040000020004" pitchFamily="50" charset="0"/>
              </a:rPr>
              <a:t>parents/caregivers</a:t>
            </a:r>
            <a:r>
              <a:rPr lang="en-US" sz="3200" dirty="0">
                <a:latin typeface="Gotham" panose="02000504040000020004" pitchFamily="50" charset="0"/>
              </a:rPr>
              <a:t>, </a:t>
            </a:r>
            <a:r>
              <a:rPr lang="en-US" sz="3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/>
                </a:solidFill>
                <a:latin typeface="Gotham" panose="02000504040000020004" pitchFamily="50" charset="0"/>
              </a:rPr>
              <a:t>faith leaders and members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Gotham" panose="02000504040000020004" pitchFamily="50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Gotham" panose="02000504040000020004" pitchFamily="50" charset="0"/>
              </a:rPr>
              <a:t>and</a:t>
            </a:r>
            <a:r>
              <a:rPr lang="en-US" sz="3200" dirty="0">
                <a:latin typeface="Gotham" panose="02000504040000020004" pitchFamily="50" charset="0"/>
              </a:rPr>
              <a:t> </a:t>
            </a:r>
            <a:r>
              <a:rPr lang="en-US" sz="3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  <a:latin typeface="Gotham" panose="02000504040000020004" pitchFamily="50" charset="0"/>
              </a:rPr>
              <a:t>youth-serving community based organizations (CBOs) </a:t>
            </a:r>
            <a:r>
              <a:rPr lang="en-US" sz="3200" dirty="0">
                <a:solidFill>
                  <a:schemeClr val="tx1"/>
                </a:solidFill>
                <a:latin typeface="Gotham" panose="02000504040000020004" pitchFamily="50" charset="0"/>
              </a:rPr>
              <a:t>were facing when talking about teen pregnancy prevention with the youth in their lives.  </a:t>
            </a:r>
          </a:p>
        </p:txBody>
      </p:sp>
    </p:spTree>
    <p:extLst>
      <p:ext uri="{BB962C8B-B14F-4D97-AF65-F5344CB8AC3E}">
        <p14:creationId xmlns:p14="http://schemas.microsoft.com/office/powerpoint/2010/main" val="438121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231752"/>
              </p:ext>
            </p:extLst>
          </p:nvPr>
        </p:nvGraphicFramePr>
        <p:xfrm>
          <a:off x="148856" y="1004552"/>
          <a:ext cx="11815462" cy="515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66" y="6435503"/>
            <a:ext cx="1142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CBOs Who Provided Sexual Health Services/Info - 87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856" y="244549"/>
            <a:ext cx="11919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eutraface Display Titling" panose="02000600040000020004" pitchFamily="50" charset="0"/>
              </a:rPr>
              <a:t>CBOs wanted to learn more about LGBTQ information and effective communication skills between parents and children!</a:t>
            </a:r>
          </a:p>
        </p:txBody>
      </p:sp>
    </p:spTree>
    <p:extLst>
      <p:ext uri="{BB962C8B-B14F-4D97-AF65-F5344CB8AC3E}">
        <p14:creationId xmlns:p14="http://schemas.microsoft.com/office/powerpoint/2010/main" val="45949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278" y="967563"/>
            <a:ext cx="106750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3"/>
                </a:solidFill>
                <a:latin typeface="Gotham" panose="02000504040000020004" pitchFamily="50" charset="0"/>
              </a:rPr>
              <a:t>Why did some CBOs not provide teen pregnancy prevention information?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" y="6448425"/>
            <a:ext cx="491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CBOs who didn’t provide TPP info = 54</a:t>
            </a:r>
          </a:p>
        </p:txBody>
      </p:sp>
    </p:spTree>
    <p:extLst>
      <p:ext uri="{BB962C8B-B14F-4D97-AF65-F5344CB8AC3E}">
        <p14:creationId xmlns:p14="http://schemas.microsoft.com/office/powerpoint/2010/main" val="2023586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627" y="340242"/>
            <a:ext cx="1067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Why didn’t some CBOs provide teen pregnancy prevention information?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8962" y="1113318"/>
            <a:ext cx="10260418" cy="1711842"/>
            <a:chOff x="946298" y="1360968"/>
            <a:chExt cx="10260418" cy="1711842"/>
          </a:xfrm>
        </p:grpSpPr>
        <p:sp>
          <p:nvSpPr>
            <p:cNvPr id="3" name="Rectangle 2"/>
            <p:cNvSpPr/>
            <p:nvPr/>
          </p:nvSpPr>
          <p:spPr>
            <a:xfrm>
              <a:off x="946298" y="1360968"/>
              <a:ext cx="10260418" cy="1711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069572" y="1371600"/>
              <a:ext cx="26720" cy="1701210"/>
            </a:xfrm>
            <a:prstGeom prst="line">
              <a:avLst/>
            </a:prstGeom>
            <a:ln w="2857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46298" y="1440449"/>
              <a:ext cx="81232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Outside their organization’s scope or mission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5725" y="6448425"/>
            <a:ext cx="504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CBOs who didn’t provide TPP info = 54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5359" y="1423631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</a:rPr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1439577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627" y="340242"/>
            <a:ext cx="1067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Why didn’t some CBOs provide teen pregnancy prevention information?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8962" y="1113318"/>
            <a:ext cx="10260418" cy="1711842"/>
            <a:chOff x="946298" y="1360968"/>
            <a:chExt cx="10260418" cy="1711842"/>
          </a:xfrm>
        </p:grpSpPr>
        <p:sp>
          <p:nvSpPr>
            <p:cNvPr id="3" name="Rectangle 2"/>
            <p:cNvSpPr/>
            <p:nvPr/>
          </p:nvSpPr>
          <p:spPr>
            <a:xfrm>
              <a:off x="946298" y="1360968"/>
              <a:ext cx="10260418" cy="1711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069572" y="1371600"/>
              <a:ext cx="26720" cy="1701210"/>
            </a:xfrm>
            <a:prstGeom prst="line">
              <a:avLst/>
            </a:prstGeom>
            <a:ln w="2857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031359" y="1440449"/>
              <a:ext cx="79218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Outside their organization’s scope or mission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8962" y="3846993"/>
            <a:ext cx="10260418" cy="1711842"/>
            <a:chOff x="946298" y="1360968"/>
            <a:chExt cx="10260418" cy="1711842"/>
          </a:xfrm>
        </p:grpSpPr>
        <p:sp>
          <p:nvSpPr>
            <p:cNvPr id="9" name="Rectangle 8"/>
            <p:cNvSpPr/>
            <p:nvPr/>
          </p:nvSpPr>
          <p:spPr>
            <a:xfrm>
              <a:off x="946298" y="1360968"/>
              <a:ext cx="10260418" cy="1711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069572" y="1371600"/>
              <a:ext cx="26720" cy="1701210"/>
            </a:xfrm>
            <a:prstGeom prst="line">
              <a:avLst/>
            </a:prstGeom>
            <a:ln w="2857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31359" y="1440449"/>
              <a:ext cx="79218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Limited resources such as materials or funding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5725" y="6448425"/>
            <a:ext cx="508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CBOs who didn’t provide TPP info = 54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5359" y="1423631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</a:rPr>
              <a:t>44%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05359" y="4157306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</a:rPr>
              <a:t>28%</a:t>
            </a:r>
          </a:p>
        </p:txBody>
      </p:sp>
    </p:spTree>
    <p:extLst>
      <p:ext uri="{BB962C8B-B14F-4D97-AF65-F5344CB8AC3E}">
        <p14:creationId xmlns:p14="http://schemas.microsoft.com/office/powerpoint/2010/main" val="4011392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64" y="2217718"/>
            <a:ext cx="11782040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Gotham" panose="02000504040000020004" pitchFamily="50" charset="0"/>
              </a:rPr>
              <a:t>In regards to barriers, one interviewed CBO staff member said, “Get our board on board with allowing us to do those types of things, because</a:t>
            </a:r>
            <a:r>
              <a:rPr lang="en-US" sz="3200" dirty="0">
                <a:solidFill>
                  <a:schemeClr val="accent3"/>
                </a:solidFill>
                <a:latin typeface="Gotham" panose="02000504040000020004" pitchFamily="50" charset="0"/>
              </a:rPr>
              <a:t> </a:t>
            </a:r>
            <a:r>
              <a:rPr lang="en-US" sz="3200" b="1" dirty="0">
                <a:solidFill>
                  <a:schemeClr val="accent3"/>
                </a:solidFill>
                <a:latin typeface="Gotham" panose="02000504040000020004" pitchFamily="50" charset="0"/>
              </a:rPr>
              <a:t>that's just not something that we're allowed to do</a:t>
            </a:r>
            <a:r>
              <a:rPr lang="en-US" sz="3200" dirty="0">
                <a:latin typeface="Gotham" panose="02000504040000020004" pitchFamily="50" charset="0"/>
              </a:rPr>
              <a:t>. Even when the [redacted organization] is here, and they're giving out condoms, it's not well-liked amongst our board. It's just not something that they view as appropriate.” </a:t>
            </a:r>
            <a:endParaRPr lang="en-US" sz="2400" b="1" dirty="0">
              <a:solidFill>
                <a:schemeClr val="tx1"/>
              </a:solidFill>
              <a:latin typeface="Gotham" panose="020005040400000200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780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0968" y="358877"/>
            <a:ext cx="6282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eutraface Display Titling" panose="02000600040000020004" pitchFamily="50" charset="0"/>
              </a:rPr>
              <a:t>CBO Staff</a:t>
            </a:r>
          </a:p>
        </p:txBody>
      </p:sp>
    </p:spTree>
    <p:extLst>
      <p:ext uri="{BB962C8B-B14F-4D97-AF65-F5344CB8AC3E}">
        <p14:creationId xmlns:p14="http://schemas.microsoft.com/office/powerpoint/2010/main" val="2341278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" y="6448425"/>
            <a:ext cx="533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No TPP in CBO, but staff wanted info = 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099" y="323850"/>
            <a:ext cx="11325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For the staff of CBOs that didn’t provide TPP services or information, but still personally worked with teens and wanted more resources…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962" y="2032918"/>
            <a:ext cx="10525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They wanted more information on </a:t>
            </a:r>
            <a:r>
              <a:rPr lang="en-US" sz="4000" b="1" dirty="0">
                <a:solidFill>
                  <a:schemeClr val="accent4"/>
                </a:solidFill>
              </a:rPr>
              <a:t>Healthy relationships and consent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/>
              <a:t>(84%) and </a:t>
            </a:r>
            <a:r>
              <a:rPr lang="en-US" sz="4000" b="1" dirty="0">
                <a:solidFill>
                  <a:schemeClr val="accent4"/>
                </a:solidFill>
              </a:rPr>
              <a:t>LGBTQ information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dirty="0"/>
              <a:t>(74%).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4295983"/>
            <a:ext cx="10848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They wanted to receive this information by </a:t>
            </a:r>
            <a:r>
              <a:rPr lang="en-US" sz="4000" b="1" dirty="0">
                <a:solidFill>
                  <a:schemeClr val="accent4"/>
                </a:solidFill>
              </a:rPr>
              <a:t>educational programs </a:t>
            </a:r>
            <a:r>
              <a:rPr lang="en-US" sz="4000" dirty="0"/>
              <a:t>(79%) and </a:t>
            </a:r>
            <a:r>
              <a:rPr lang="en-US" sz="4000" b="1" dirty="0">
                <a:solidFill>
                  <a:schemeClr val="accent4"/>
                </a:solidFill>
              </a:rPr>
              <a:t>handouts/brochures</a:t>
            </a:r>
            <a:r>
              <a:rPr lang="en-US" sz="4000" dirty="0"/>
              <a:t> (79%)</a:t>
            </a:r>
          </a:p>
        </p:txBody>
      </p:sp>
    </p:spTree>
    <p:extLst>
      <p:ext uri="{BB962C8B-B14F-4D97-AF65-F5344CB8AC3E}">
        <p14:creationId xmlns:p14="http://schemas.microsoft.com/office/powerpoint/2010/main" val="3473630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" y="-40640"/>
            <a:ext cx="121920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440" y="386080"/>
            <a:ext cx="10119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Neutraface Display Titling" panose="02000600040000020004" pitchFamily="50" charset="0"/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6040" y="3510280"/>
            <a:ext cx="10119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Neutraface Display Titling" panose="02000600040000020004" pitchFamily="50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2773198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3796" y="974652"/>
            <a:ext cx="11725004" cy="1067508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Faith leaders and members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4297" y="2509736"/>
            <a:ext cx="4382997" cy="3044329"/>
            <a:chOff x="2628458" y="2502388"/>
            <a:chExt cx="5307668" cy="3567610"/>
          </a:xfrm>
        </p:grpSpPr>
        <p:sp>
          <p:nvSpPr>
            <p:cNvPr id="4" name="Left Brace 3"/>
            <p:cNvSpPr/>
            <p:nvPr/>
          </p:nvSpPr>
          <p:spPr>
            <a:xfrm>
              <a:off x="2628458" y="2535866"/>
              <a:ext cx="1201480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7859" y="2764268"/>
              <a:ext cx="2628867" cy="259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latin typeface="Gotham" panose="02000504040000020004" pitchFamily="50" charset="0"/>
                </a:rPr>
                <a:t>41</a:t>
              </a:r>
            </a:p>
          </p:txBody>
        </p:sp>
        <p:sp>
          <p:nvSpPr>
            <p:cNvPr id="10" name="Left Brace 9"/>
            <p:cNvSpPr/>
            <p:nvPr/>
          </p:nvSpPr>
          <p:spPr>
            <a:xfrm rot="10800000">
              <a:off x="6734647" y="2502388"/>
              <a:ext cx="1201479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29938" y="5601114"/>
              <a:ext cx="2987749" cy="46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otham" panose="02000504040000020004" pitchFamily="50" charset="0"/>
                </a:rPr>
                <a:t>Survey responses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00569" y="2509736"/>
            <a:ext cx="4382997" cy="3352104"/>
            <a:chOff x="2628458" y="2502388"/>
            <a:chExt cx="5307668" cy="3928288"/>
          </a:xfrm>
        </p:grpSpPr>
        <p:sp>
          <p:nvSpPr>
            <p:cNvPr id="9" name="Left Brace 8"/>
            <p:cNvSpPr/>
            <p:nvPr/>
          </p:nvSpPr>
          <p:spPr>
            <a:xfrm>
              <a:off x="2628458" y="2535866"/>
              <a:ext cx="1201480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69416" y="2753305"/>
              <a:ext cx="1811605" cy="259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latin typeface="Gotham" panose="02000504040000020004" pitchFamily="50" charset="0"/>
                </a:rPr>
                <a:t>6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0800000">
              <a:off x="6734647" y="2502388"/>
              <a:ext cx="1201479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29938" y="5601114"/>
              <a:ext cx="2987749" cy="829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otham" panose="02000504040000020004" pitchFamily="50" charset="0"/>
                </a:rPr>
                <a:t>Interview responses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87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3317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2579" y="287339"/>
            <a:ext cx="10986843" cy="8076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Faith – 41 survey responses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21489674"/>
              </p:ext>
            </p:extLst>
          </p:nvPr>
        </p:nvGraphicFramePr>
        <p:xfrm>
          <a:off x="169333" y="1219880"/>
          <a:ext cx="11551289" cy="511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3951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ngre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35"/>
            <a:ext cx="12192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17047" y="690995"/>
            <a:ext cx="9557905" cy="1179369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Neutraface Display Titling" panose="02000600040000020004" pitchFamily="50" charset="0"/>
              </a:rPr>
              <a:t>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5804" y="2774373"/>
            <a:ext cx="11573741" cy="16105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6"/>
                </a:solidFill>
              </a:rPr>
              <a:t>98% said they felt that their house of worship should be providing teen pregnancy prevention (TPP) information to adults and/or youth</a:t>
            </a:r>
          </a:p>
        </p:txBody>
      </p:sp>
    </p:spTree>
    <p:extLst>
      <p:ext uri="{BB962C8B-B14F-4D97-AF65-F5344CB8AC3E}">
        <p14:creationId xmlns:p14="http://schemas.microsoft.com/office/powerpoint/2010/main" val="384725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town &lt;strong&gt;Oklahoma City&lt;/strong&gt; - Wikipedi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111" b="7576"/>
          <a:stretch/>
        </p:blipFill>
        <p:spPr>
          <a:xfrm>
            <a:off x="1" y="0"/>
            <a:ext cx="12192000" cy="6338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9" y="0"/>
            <a:ext cx="12188952" cy="6338455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1527" y="628058"/>
            <a:ext cx="11696700" cy="81915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eutraface Display Titling" panose="02000600040000020004" pitchFamily="50" charset="0"/>
              </a:rPr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489" y="1651427"/>
            <a:ext cx="11280775" cy="22754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300" dirty="0">
                <a:solidFill>
                  <a:schemeClr val="tx1"/>
                </a:solidFill>
                <a:latin typeface="Gotham" panose="02000504040000020004" pitchFamily="50" charset="0"/>
              </a:rPr>
              <a:t>A </a:t>
            </a:r>
            <a:r>
              <a:rPr lang="en-US" sz="3300" b="1" dirty="0">
                <a:solidFill>
                  <a:schemeClr val="tx1"/>
                </a:solidFill>
                <a:latin typeface="Gotham" panose="02000504040000020004" pitchFamily="50" charset="0"/>
              </a:rPr>
              <a:t>mixed methods study design </a:t>
            </a:r>
            <a:r>
              <a:rPr lang="en-US" sz="3300" dirty="0">
                <a:solidFill>
                  <a:schemeClr val="tx1"/>
                </a:solidFill>
                <a:latin typeface="Gotham" panose="02000504040000020004" pitchFamily="50" charset="0"/>
              </a:rPr>
              <a:t>utilizes qualitative and quantitative methods to present a more comprehensive view of data.</a:t>
            </a:r>
            <a:r>
              <a:rPr lang="en-US" sz="3300" b="1" dirty="0">
                <a:solidFill>
                  <a:schemeClr val="tx1"/>
                </a:solidFill>
                <a:latin typeface="Gotham" panose="02000504040000020004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667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ngre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35"/>
            <a:ext cx="12192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17047" y="690995"/>
            <a:ext cx="9557905" cy="1179369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Neutraface Display Titling" panose="02000600040000020004" pitchFamily="50" charset="0"/>
              </a:rPr>
              <a:t>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5804" y="2774373"/>
            <a:ext cx="11573741" cy="161059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6"/>
                </a:solidFill>
                <a:latin typeface="Gotham" panose="02000504040000020004" pitchFamily="50" charset="0"/>
              </a:rPr>
              <a:t>98% said they felt that their house of worship should be providing teen pregnancy prevention (TPP) information to adults and/or youth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804" y="4384964"/>
            <a:ext cx="10499148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51C4B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</a:rPr>
              <a:t>However only 20% of respondents said their house of worship had offered TPP information in the past </a:t>
            </a:r>
          </a:p>
        </p:txBody>
      </p:sp>
    </p:spTree>
    <p:extLst>
      <p:ext uri="{BB962C8B-B14F-4D97-AF65-F5344CB8AC3E}">
        <p14:creationId xmlns:p14="http://schemas.microsoft.com/office/powerpoint/2010/main" val="545321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ngre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35"/>
            <a:ext cx="12192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17047" y="690995"/>
            <a:ext cx="9557905" cy="1179369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Neutraface Display Titling" panose="02000600040000020004" pitchFamily="50" charset="0"/>
              </a:rPr>
              <a:t>Faith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3670" y="2657352"/>
            <a:ext cx="11573741" cy="347219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>
              <a:latin typeface="Gotham" panose="02000504040000020004"/>
            </a:endParaRPr>
          </a:p>
          <a:p>
            <a:pPr algn="ctr"/>
            <a:r>
              <a:rPr lang="en-US" sz="4400" b="1" dirty="0">
                <a:latin typeface="Gotham" panose="02000504040000020004"/>
              </a:rPr>
              <a:t>Interviewed participants also reported their house of worship </a:t>
            </a:r>
            <a:r>
              <a:rPr lang="en-US" sz="4400" b="1" dirty="0">
                <a:solidFill>
                  <a:schemeClr val="accent3"/>
                </a:solidFill>
                <a:latin typeface="Gotham" panose="02000504040000020004"/>
              </a:rPr>
              <a:t>should provide</a:t>
            </a:r>
            <a:r>
              <a:rPr lang="en-US" sz="4400" b="1" dirty="0">
                <a:solidFill>
                  <a:schemeClr val="tx1"/>
                </a:solidFill>
                <a:latin typeface="Gotham" panose="02000504040000020004"/>
              </a:rPr>
              <a:t> teen pregnancy prevention information </a:t>
            </a:r>
            <a:r>
              <a:rPr lang="en-US" sz="4400" b="1" dirty="0">
                <a:latin typeface="Gotham" panose="02000504040000020004"/>
              </a:rPr>
              <a:t>but had not offered it in the past.</a:t>
            </a:r>
          </a:p>
        </p:txBody>
      </p:sp>
    </p:spTree>
    <p:extLst>
      <p:ext uri="{BB962C8B-B14F-4D97-AF65-F5344CB8AC3E}">
        <p14:creationId xmlns:p14="http://schemas.microsoft.com/office/powerpoint/2010/main" val="1319755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ngre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35"/>
            <a:ext cx="12192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17047" y="690995"/>
            <a:ext cx="9557905" cy="1179369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Neutraface Display Titling" panose="02000600040000020004" pitchFamily="50" charset="0"/>
              </a:rPr>
              <a:t>Faith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912" y="2469736"/>
            <a:ext cx="12032479" cy="3794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0" b="1" dirty="0">
                <a:latin typeface="Gotham" panose="02000504040000020004"/>
              </a:rPr>
              <a:t>One interview respondent said, “we currently have </a:t>
            </a:r>
            <a:r>
              <a:rPr lang="en-US" sz="3500" b="1" dirty="0">
                <a:solidFill>
                  <a:schemeClr val="accent3"/>
                </a:solidFill>
                <a:latin typeface="Gotham" panose="02000504040000020004"/>
              </a:rPr>
              <a:t>mental health, suicide prevention.[…] We had a drug abuse workshop </a:t>
            </a:r>
            <a:r>
              <a:rPr lang="en-US" sz="3500" b="1" dirty="0">
                <a:latin typeface="Gotham" panose="02000504040000020004"/>
              </a:rPr>
              <a:t>and […] how to react when a police pulls you over or a cop or something like that. </a:t>
            </a:r>
          </a:p>
          <a:p>
            <a:pPr algn="ctr"/>
            <a:r>
              <a:rPr lang="en-US" sz="3500" b="1" dirty="0">
                <a:latin typeface="Gotham" panose="02000504040000020004"/>
              </a:rPr>
              <a:t>But </a:t>
            </a:r>
            <a:r>
              <a:rPr lang="en-US" sz="3500" b="1" dirty="0">
                <a:solidFill>
                  <a:schemeClr val="accent3"/>
                </a:solidFill>
                <a:latin typeface="Gotham" panose="02000504040000020004"/>
              </a:rPr>
              <a:t>we don't have anything </a:t>
            </a:r>
            <a:r>
              <a:rPr lang="en-US" sz="3500" b="1" dirty="0">
                <a:solidFill>
                  <a:schemeClr val="tx1"/>
                </a:solidFill>
                <a:latin typeface="Gotham" panose="02000504040000020004"/>
              </a:rPr>
              <a:t>right now currently going on </a:t>
            </a:r>
            <a:r>
              <a:rPr lang="en-US" sz="3500" b="1" dirty="0">
                <a:solidFill>
                  <a:schemeClr val="accent3"/>
                </a:solidFill>
                <a:latin typeface="Gotham" panose="02000504040000020004"/>
              </a:rPr>
              <a:t>about teen pregnancy</a:t>
            </a:r>
            <a:r>
              <a:rPr lang="en-US" sz="3500" b="1" dirty="0">
                <a:solidFill>
                  <a:schemeClr val="tx1"/>
                </a:solidFill>
                <a:latin typeface="Gotham" panose="02000504040000020004"/>
              </a:rPr>
              <a:t>,</a:t>
            </a:r>
            <a:r>
              <a:rPr lang="en-US" sz="3500" b="1" dirty="0">
                <a:solidFill>
                  <a:schemeClr val="accent3"/>
                </a:solidFill>
                <a:latin typeface="Gotham" panose="02000504040000020004"/>
              </a:rPr>
              <a:t> </a:t>
            </a:r>
            <a:r>
              <a:rPr lang="en-US" sz="3500" b="1" dirty="0">
                <a:latin typeface="Gotham" panose="02000504040000020004"/>
              </a:rPr>
              <a:t>and dating, and sexual health at all.”</a:t>
            </a:r>
          </a:p>
        </p:txBody>
      </p:sp>
    </p:spTree>
    <p:extLst>
      <p:ext uri="{BB962C8B-B14F-4D97-AF65-F5344CB8AC3E}">
        <p14:creationId xmlns:p14="http://schemas.microsoft.com/office/powerpoint/2010/main" val="381789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280064"/>
            <a:ext cx="11158043" cy="846987"/>
          </a:xfrm>
        </p:spPr>
        <p:txBody>
          <a:bodyPr>
            <a:noAutofit/>
          </a:bodyPr>
          <a:lstStyle/>
          <a:p>
            <a:pPr>
              <a:defRPr sz="1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accent6"/>
                </a:solidFill>
                <a:latin typeface="Neutraface Display Titling" panose="02000600040000020004" pitchFamily="50" charset="0"/>
              </a:rPr>
              <a:t>How comfortable are the following people  discussing TPP topics with youth in your house of worship?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29774"/>
              </p:ext>
            </p:extLst>
          </p:nvPr>
        </p:nvGraphicFramePr>
        <p:xfrm>
          <a:off x="95250" y="1127051"/>
          <a:ext cx="12001500" cy="503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64465" y="1464307"/>
            <a:ext cx="11483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" panose="02000504040000020004" pitchFamily="50" charset="0"/>
              </a:rPr>
              <a:t>Yourself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9483" y="3854802"/>
            <a:ext cx="2097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" panose="02000504040000020004" pitchFamily="50" charset="0"/>
              </a:rPr>
              <a:t>Worship Leader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2217" y="4652875"/>
            <a:ext cx="1971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otham" panose="02000504040000020004" pitchFamily="50" charset="0"/>
              </a:rPr>
              <a:t>Leader/Pastor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284" y="5286803"/>
            <a:ext cx="18006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otham" panose="02000504040000020004" pitchFamily="50" charset="0"/>
              </a:rPr>
              <a:t>Congregant/</a:t>
            </a:r>
          </a:p>
          <a:p>
            <a:pPr algn="ctr"/>
            <a:r>
              <a:rPr lang="en-US" b="1" dirty="0">
                <a:latin typeface="Gotham" panose="02000504040000020004" pitchFamily="50" charset="0"/>
              </a:rPr>
              <a:t>Member</a:t>
            </a:r>
            <a:endParaRPr lang="en-US" sz="1400" b="1" dirty="0">
              <a:latin typeface="Gotham" panose="0200050404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302" y="3086217"/>
            <a:ext cx="2847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Gotham" panose="02000504040000020004" pitchFamily="50" charset="0"/>
              </a:rPr>
              <a:t>Youth Ministry Leader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454" y="2275262"/>
            <a:ext cx="967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otham" panose="02000504040000020004" pitchFamily="50" charset="0"/>
              </a:rPr>
              <a:t>Elders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3284" y="6411433"/>
            <a:ext cx="116532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3858" y="6431480"/>
            <a:ext cx="2384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Gotham" panose="02000504040000020004" pitchFamily="50" charset="0"/>
              </a:rPr>
              <a:t>Very uncomfortable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16440" y="6411433"/>
            <a:ext cx="257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Gotham" panose="02000504040000020004" pitchFamily="50" charset="0"/>
              </a:rPr>
              <a:t>Very comfortable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89228" y="1495085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4493" y="2275262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9878" y="3084613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%10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9892" y="3854366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8611" y="4676115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12453" y="5482162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2396313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687"/>
            <a:ext cx="11687175" cy="13918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Neutraface Display Titling" panose="02000600040000020004" pitchFamily="50" charset="0"/>
              </a:rPr>
              <a:t>How important do you feel the following topics are for your youth to learn?</a:t>
            </a:r>
            <a:br>
              <a:rPr lang="en-US" sz="3600" dirty="0">
                <a:solidFill>
                  <a:schemeClr val="accent6"/>
                </a:solidFill>
              </a:rPr>
            </a:br>
            <a:endParaRPr lang="en-US" sz="36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254804"/>
              </p:ext>
            </p:extLst>
          </p:nvPr>
        </p:nvGraphicFramePr>
        <p:xfrm>
          <a:off x="1212112" y="1180215"/>
          <a:ext cx="11341062" cy="508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23284" y="6411433"/>
            <a:ext cx="116532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858" y="6431480"/>
            <a:ext cx="2384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Gotham" panose="02000504040000020004" pitchFamily="50" charset="0"/>
              </a:rPr>
              <a:t>Not at all important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60419" y="6411433"/>
            <a:ext cx="1931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Gotham" panose="02000504040000020004" pitchFamily="50" charset="0"/>
              </a:rPr>
              <a:t>Very important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6306" y="1413289"/>
            <a:ext cx="147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Abstinence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3788996"/>
            <a:ext cx="2481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LGBTQ information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381" y="4289462"/>
            <a:ext cx="310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Parent-child communication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42437" y="4788752"/>
            <a:ext cx="204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Peer pressure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047" y="5253677"/>
            <a:ext cx="3282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Puberty and reproduction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6306" y="5718602"/>
            <a:ext cx="204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STDs/STIs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688" y="2868652"/>
            <a:ext cx="3013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Communication w/ partner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283" y="3320214"/>
            <a:ext cx="3561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Healthy relationships &amp; consent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0565" y="1864851"/>
            <a:ext cx="2055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Access to ARHC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833" y="2362442"/>
            <a:ext cx="2803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Birth control &amp; condoms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20785" y="1864851"/>
            <a:ext cx="52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2%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34117" y="2358671"/>
            <a:ext cx="52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4117" y="3800234"/>
            <a:ext cx="52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634138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464" y="5543479"/>
            <a:ext cx="1089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The top three ways respondents preferred method of accessing this information was by educational programs (44%), website/online (42%)  and group settings (41%).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1772" y="197094"/>
            <a:ext cx="11015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Neutraface Display Titling" panose="02000600040000020004" pitchFamily="50" charset="0"/>
              </a:rPr>
              <a:t>Faith members wanted to learn how to teach their youth good communication skills!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436760"/>
              </p:ext>
            </p:extLst>
          </p:nvPr>
        </p:nvGraphicFramePr>
        <p:xfrm>
          <a:off x="671772" y="1035586"/>
          <a:ext cx="11138309" cy="4419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1718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12938"/>
              </p:ext>
            </p:extLst>
          </p:nvPr>
        </p:nvGraphicFramePr>
        <p:xfrm>
          <a:off x="810491" y="733647"/>
          <a:ext cx="10343062" cy="533304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238131">
                  <a:extLst>
                    <a:ext uri="{9D8B030D-6E8A-4147-A177-3AD203B41FA5}">
                      <a16:colId xmlns:a16="http://schemas.microsoft.com/office/drawing/2014/main" val="3774234302"/>
                    </a:ext>
                  </a:extLst>
                </a:gridCol>
                <a:gridCol w="1104931">
                  <a:extLst>
                    <a:ext uri="{9D8B030D-6E8A-4147-A177-3AD203B41FA5}">
                      <a16:colId xmlns:a16="http://schemas.microsoft.com/office/drawing/2014/main" val="4203840409"/>
                    </a:ext>
                  </a:extLst>
                </a:gridCol>
              </a:tblGrid>
              <a:tr h="839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Need additional training/information in order to communicate this information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54%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2657694"/>
                  </a:ext>
                </a:extLst>
              </a:tr>
              <a:tr h="593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Don't know a trained educator/presenter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34%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07358"/>
                  </a:ext>
                </a:extLst>
              </a:tr>
              <a:tr h="6228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Limited time to implement a TPP program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24%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4204924"/>
                  </a:ext>
                </a:extLst>
              </a:tr>
              <a:tr h="82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Youth would not show up for this information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22%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6197542"/>
                  </a:ext>
                </a:extLst>
              </a:tr>
              <a:tr h="593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Limited access to affordable healthcare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20%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2691060"/>
                  </a:ext>
                </a:extLst>
              </a:tr>
              <a:tr h="593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Other adults would not approve/allow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20%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584058"/>
                  </a:ext>
                </a:extLst>
              </a:tr>
              <a:tr h="593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Pastor/clergy/house of worship leaders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15%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4142782"/>
                  </a:ext>
                </a:extLst>
              </a:tr>
              <a:tr h="672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No meeting space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otham" panose="02000504040000020004" pitchFamily="50" charset="0"/>
                        </a:rPr>
                        <a:t>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819316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4917" y1="56333" x2="84917" y2="56333"/>
                        <a14:foregroundMark x1="81917" y1="60583" x2="81917" y2="60583"/>
                        <a14:backgroundMark x1="84833" y1="59083" x2="84833" y2="59083"/>
                        <a14:backgroundMark x1="83167" y1="61333" x2="83167" y2="61333"/>
                        <a14:backgroundMark x1="79750" y1="64083" x2="79750" y2="64083"/>
                        <a14:backgroundMark x1="78500" y1="64667" x2="78500" y2="64667"/>
                        <a14:backgroundMark x1="80417" y1="41417" x2="80417" y2="41417"/>
                        <a14:backgroundMark x1="73750" y1="40667" x2="73750" y2="40667"/>
                        <a14:backgroundMark x1="73250" y1="40250" x2="73250" y2="40250"/>
                        <a14:backgroundMark x1="75583" y1="41250" x2="75583" y2="41250"/>
                        <a14:backgroundMark x1="36167" y1="41167" x2="36167" y2="41167"/>
                        <a14:backgroundMark x1="29417" y1="40917" x2="29417" y2="40917"/>
                        <a14:backgroundMark x1="31083" y1="40000" x2="31083" y2="40000"/>
                        <a14:backgroundMark x1="30083" y1="43083" x2="30083" y2="43083"/>
                        <a14:backgroundMark x1="78917" y1="40667" x2="78917" y2="40667"/>
                        <a14:backgroundMark x1="77667" y1="40000" x2="77667" y2="40000"/>
                        <a14:backgroundMark x1="14667" y1="64417" x2="14667" y2="64417"/>
                        <a14:backgroundMark x1="14667" y1="64417" x2="14667" y2="64417"/>
                        <a14:backgroundMark x1="14083" y1="64083" x2="14083" y2="64083"/>
                        <a14:backgroundMark x1="13250" y1="62167" x2="13250" y2="62167"/>
                        <a14:backgroundMark x1="15917" y1="65583" x2="15917" y2="65583"/>
                        <a14:backgroundMark x1="17917" y1="64583" x2="17917" y2="64583"/>
                        <a14:backgroundMark x1="74167" y1="64333" x2="74167" y2="6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51543" y="180753"/>
            <a:ext cx="11605096" cy="2124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" y="180753"/>
            <a:ext cx="11039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Common barriers included…</a:t>
            </a:r>
          </a:p>
        </p:txBody>
      </p:sp>
    </p:spTree>
    <p:extLst>
      <p:ext uri="{BB962C8B-B14F-4D97-AF65-F5344CB8AC3E}">
        <p14:creationId xmlns:p14="http://schemas.microsoft.com/office/powerpoint/2010/main" val="2460355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ongregation">
            <a:extLst>
              <a:ext uri="{FF2B5EF4-FFF2-40B4-BE49-F238E27FC236}">
                <a16:creationId xmlns:a16="http://schemas.microsoft.com/office/drawing/2014/main" id="{0233035B-149B-46B0-8606-FF1CADAB1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E43C08-A915-4578-8C17-F9EA881574DA}"/>
              </a:ext>
            </a:extLst>
          </p:cNvPr>
          <p:cNvSpPr txBox="1"/>
          <p:nvPr/>
        </p:nvSpPr>
        <p:spPr>
          <a:xfrm>
            <a:off x="122489" y="2561359"/>
            <a:ext cx="11947019" cy="3631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3200" b="1" dirty="0">
              <a:ln/>
              <a:solidFill>
                <a:schemeClr val="tx1"/>
              </a:solidFill>
              <a:latin typeface="Gotham" panose="02000504040000020004"/>
            </a:endParaRPr>
          </a:p>
          <a:p>
            <a:pPr algn="ctr"/>
            <a:r>
              <a:rPr lang="en-US" sz="3600" b="1" dirty="0">
                <a:ln/>
                <a:solidFill>
                  <a:schemeClr val="tx1"/>
                </a:solidFill>
                <a:latin typeface="Gotham" panose="02000504040000020004"/>
              </a:rPr>
              <a:t>Interviewed congregants also reported </a:t>
            </a:r>
            <a:r>
              <a:rPr lang="en-US" sz="3600" b="1" dirty="0">
                <a:ln/>
                <a:solidFill>
                  <a:schemeClr val="accent3"/>
                </a:solidFill>
                <a:latin typeface="Gotham" panose="02000504040000020004"/>
              </a:rPr>
              <a:t>not feeling equipped </a:t>
            </a:r>
            <a:r>
              <a:rPr lang="en-US" sz="3600" b="1" dirty="0">
                <a:ln/>
                <a:solidFill>
                  <a:schemeClr val="tx1"/>
                </a:solidFill>
                <a:latin typeface="Gotham" panose="02000504040000020004"/>
              </a:rPr>
              <a:t>to have these conversations. </a:t>
            </a:r>
          </a:p>
          <a:p>
            <a:pPr algn="ctr"/>
            <a:endParaRPr lang="en-US" sz="3600" b="1" dirty="0">
              <a:ln/>
              <a:solidFill>
                <a:schemeClr val="tx1"/>
              </a:solidFill>
              <a:latin typeface="Gotham" panose="02000504040000020004"/>
            </a:endParaRPr>
          </a:p>
          <a:p>
            <a:pPr algn="ctr"/>
            <a:r>
              <a:rPr lang="en-US" sz="3600" b="1" dirty="0">
                <a:ln/>
                <a:solidFill>
                  <a:schemeClr val="tx1"/>
                </a:solidFill>
                <a:latin typeface="Gotham" panose="02000504040000020004"/>
              </a:rPr>
              <a:t>They want to have </a:t>
            </a:r>
            <a:r>
              <a:rPr lang="en-US" sz="3600" b="1" dirty="0">
                <a:ln/>
                <a:solidFill>
                  <a:schemeClr val="accent3"/>
                </a:solidFill>
                <a:latin typeface="Gotham" panose="02000504040000020004"/>
              </a:rPr>
              <a:t>someone come in </a:t>
            </a:r>
            <a:r>
              <a:rPr lang="en-US" sz="3600" b="1" dirty="0">
                <a:ln/>
                <a:solidFill>
                  <a:schemeClr val="tx1"/>
                </a:solidFill>
                <a:latin typeface="Gotham" panose="02000504040000020004"/>
              </a:rPr>
              <a:t>to facilitated the discussion.</a:t>
            </a:r>
          </a:p>
          <a:p>
            <a:pPr algn="ctr"/>
            <a:endParaRPr lang="en-US" b="1" dirty="0">
              <a:ln/>
              <a:solidFill>
                <a:schemeClr val="tx1"/>
              </a:solidFill>
              <a:latin typeface="Gotham" panose="020005040400000200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17047" y="690995"/>
            <a:ext cx="9557905" cy="11793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Neutraface Display Titling" panose="02000600040000020004" pitchFamily="50" charset="0"/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4070098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ongregation">
            <a:extLst>
              <a:ext uri="{FF2B5EF4-FFF2-40B4-BE49-F238E27FC236}">
                <a16:creationId xmlns:a16="http://schemas.microsoft.com/office/drawing/2014/main" id="{0233035B-149B-46B0-8606-FF1CADAB1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5D5913-4CF2-48B9-96A9-786F922205C5}"/>
              </a:ext>
            </a:extLst>
          </p:cNvPr>
          <p:cNvSpPr txBox="1"/>
          <p:nvPr/>
        </p:nvSpPr>
        <p:spPr>
          <a:xfrm>
            <a:off x="182309" y="2709017"/>
            <a:ext cx="1182738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Gotham" panose="02000504040000020004"/>
              </a:rPr>
              <a:t>One congregant said, “I think that if you guys can give us, I don't know, </a:t>
            </a:r>
            <a:r>
              <a:rPr lang="en-US" sz="5000" b="1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tham" panose="02000504040000020004"/>
              </a:rPr>
              <a:t>material</a:t>
            </a:r>
            <a:r>
              <a:rPr lang="en-US" sz="5000" b="1" dirty="0">
                <a:latin typeface="Gotham" panose="02000504040000020004"/>
              </a:rPr>
              <a:t>, and </a:t>
            </a:r>
            <a:r>
              <a:rPr lang="en-US" sz="5000" b="1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tham" panose="02000504040000020004"/>
              </a:rPr>
              <a:t>an actual speaker </a:t>
            </a:r>
            <a:r>
              <a:rPr lang="en-US" sz="5000" b="1" dirty="0">
                <a:latin typeface="Gotham" panose="02000504040000020004"/>
              </a:rPr>
              <a:t>to come in and meet with our youth.”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17047" y="690995"/>
            <a:ext cx="9557905" cy="11793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Neutraface Display Titling" panose="02000600040000020004" pitchFamily="50" charset="0"/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2518821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479" y="297730"/>
            <a:ext cx="11814463" cy="1198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What are some other settings you would like to see TPP information presented?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48392"/>
              </p:ext>
            </p:extLst>
          </p:nvPr>
        </p:nvGraphicFramePr>
        <p:xfrm>
          <a:off x="523875" y="2162173"/>
          <a:ext cx="11020425" cy="363283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9667875">
                  <a:extLst>
                    <a:ext uri="{9D8B030D-6E8A-4147-A177-3AD203B41FA5}">
                      <a16:colId xmlns:a16="http://schemas.microsoft.com/office/drawing/2014/main" val="18101583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608864798"/>
                    </a:ext>
                  </a:extLst>
                </a:gridCol>
              </a:tblGrid>
              <a:tr h="103083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Gotham" panose="02000504040000020004" pitchFamily="50" charset="0"/>
                        </a:rPr>
                        <a:t>Community-based organizations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  <a:latin typeface="Gotham" panose="02000504040000020004" pitchFamily="50" charset="0"/>
                        </a:rPr>
                        <a:t>61%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6167646"/>
                  </a:ext>
                </a:extLst>
              </a:tr>
              <a:tr h="52040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Gotham" panose="02000504040000020004" pitchFamily="50" charset="0"/>
                        </a:rPr>
                        <a:t>After-school program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  <a:latin typeface="Gotham" panose="02000504040000020004" pitchFamily="50" charset="0"/>
                        </a:rPr>
                        <a:t>56%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323703"/>
                  </a:ext>
                </a:extLst>
              </a:tr>
              <a:tr h="52040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Gotham" panose="02000504040000020004" pitchFamily="50" charset="0"/>
                        </a:rPr>
                        <a:t>Home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  <a:latin typeface="Gotham" panose="02000504040000020004" pitchFamily="50" charset="0"/>
                        </a:rPr>
                        <a:t>54%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2681729"/>
                  </a:ext>
                </a:extLst>
              </a:tr>
              <a:tr h="52040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Gotham" panose="02000504040000020004" pitchFamily="50" charset="0"/>
                        </a:rPr>
                        <a:t>School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  <a:latin typeface="Gotham" panose="02000504040000020004" pitchFamily="50" charset="0"/>
                        </a:rPr>
                        <a:t>51%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3723750"/>
                  </a:ext>
                </a:extLst>
              </a:tr>
              <a:tr h="52040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Gotham" panose="02000504040000020004" pitchFamily="50" charset="0"/>
                        </a:rPr>
                        <a:t>Social media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  <a:latin typeface="Gotham" panose="02000504040000020004" pitchFamily="50" charset="0"/>
                        </a:rPr>
                        <a:t>42%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1925032"/>
                  </a:ext>
                </a:extLst>
              </a:tr>
              <a:tr h="52040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u="none" strike="noStrike" dirty="0">
                          <a:effectLst/>
                          <a:latin typeface="Gotham" panose="02000504040000020004" pitchFamily="50" charset="0"/>
                        </a:rPr>
                        <a:t>Websites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effectLst/>
                          <a:latin typeface="Gotham" panose="02000504040000020004" pitchFamily="50" charset="0"/>
                        </a:rPr>
                        <a:t>37%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Gotham" panose="02000504040000020004" pitchFamily="50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7024649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-11289" y="6355645"/>
            <a:ext cx="12192000" cy="11288"/>
          </a:xfrm>
          <a:prstGeom prst="line">
            <a:avLst/>
          </a:prstGeom>
          <a:ln w="53975">
            <a:solidFill>
              <a:srgbClr val="4B95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town &lt;strong&gt;Oklahoma City&lt;/strong&gt; - Wikipedi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111" b="7576"/>
          <a:stretch/>
        </p:blipFill>
        <p:spPr>
          <a:xfrm>
            <a:off x="1" y="0"/>
            <a:ext cx="12192000" cy="6338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9" y="0"/>
            <a:ext cx="12188952" cy="6338455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1527" y="628058"/>
            <a:ext cx="11696700" cy="81915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eutraface Display Titling" panose="02000600040000020004" pitchFamily="50" charset="0"/>
              </a:rPr>
              <a:t>Data Collection Process for the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489" y="1651427"/>
            <a:ext cx="11280775" cy="44941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300" dirty="0">
                <a:solidFill>
                  <a:schemeClr val="tx1"/>
                </a:solidFill>
                <a:latin typeface="Gotham" panose="02000504040000020004" pitchFamily="50" charset="0"/>
              </a:rPr>
              <a:t>Emailing recommended participants (purposive sampling)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dirty="0">
                <a:solidFill>
                  <a:schemeClr val="tx1"/>
                </a:solidFill>
                <a:latin typeface="Gotham" panose="02000504040000020004" pitchFamily="50" charset="0"/>
              </a:rPr>
              <a:t>Asking key informants to recommend additional participants (snowball sampling)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dirty="0">
                <a:solidFill>
                  <a:schemeClr val="tx1"/>
                </a:solidFill>
                <a:latin typeface="Gotham" panose="02000504040000020004" pitchFamily="50" charset="0"/>
              </a:rPr>
              <a:t>Flyers</a:t>
            </a:r>
          </a:p>
        </p:txBody>
      </p:sp>
    </p:spTree>
    <p:extLst>
      <p:ext uri="{BB962C8B-B14F-4D97-AF65-F5344CB8AC3E}">
        <p14:creationId xmlns:p14="http://schemas.microsoft.com/office/powerpoint/2010/main" val="1506478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" y="-40640"/>
            <a:ext cx="121920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440" y="386080"/>
            <a:ext cx="10119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Neutraface Display Titling" panose="02000600040000020004" pitchFamily="50" charset="0"/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6040" y="3510280"/>
            <a:ext cx="10119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Neutraface Display Titling" panose="02000600040000020004" pitchFamily="50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3351671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2236" y="783535"/>
            <a:ext cx="11180143" cy="1037028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Parents and caregivers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4297" y="2509736"/>
            <a:ext cx="4382997" cy="3044329"/>
            <a:chOff x="2628458" y="2502388"/>
            <a:chExt cx="5307668" cy="3567610"/>
          </a:xfrm>
        </p:grpSpPr>
        <p:sp>
          <p:nvSpPr>
            <p:cNvPr id="4" name="Left Brace 3"/>
            <p:cNvSpPr/>
            <p:nvPr/>
          </p:nvSpPr>
          <p:spPr>
            <a:xfrm>
              <a:off x="2628458" y="2535866"/>
              <a:ext cx="1201480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76140" y="2748378"/>
              <a:ext cx="4157330" cy="259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latin typeface="Gotham" panose="02000504040000020004" pitchFamily="50" charset="0"/>
                </a:rPr>
                <a:t>157</a:t>
              </a:r>
            </a:p>
          </p:txBody>
        </p:sp>
        <p:sp>
          <p:nvSpPr>
            <p:cNvPr id="10" name="Left Brace 9"/>
            <p:cNvSpPr/>
            <p:nvPr/>
          </p:nvSpPr>
          <p:spPr>
            <a:xfrm rot="10800000">
              <a:off x="6734647" y="2502388"/>
              <a:ext cx="1201479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29938" y="5601114"/>
              <a:ext cx="2987749" cy="46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otham" panose="02000504040000020004" pitchFamily="50" charset="0"/>
                </a:rPr>
                <a:t>Survey responses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00569" y="2509736"/>
            <a:ext cx="4382997" cy="3352104"/>
            <a:chOff x="2628458" y="2502388"/>
            <a:chExt cx="5307668" cy="3928288"/>
          </a:xfrm>
        </p:grpSpPr>
        <p:sp>
          <p:nvSpPr>
            <p:cNvPr id="9" name="Left Brace 8"/>
            <p:cNvSpPr/>
            <p:nvPr/>
          </p:nvSpPr>
          <p:spPr>
            <a:xfrm>
              <a:off x="2628458" y="2535866"/>
              <a:ext cx="1201480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69705" y="2797749"/>
              <a:ext cx="2508216" cy="2596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latin typeface="Gotham" panose="02000504040000020004" pitchFamily="50" charset="0"/>
                </a:rPr>
                <a:t>13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0800000">
              <a:off x="6734647" y="2502388"/>
              <a:ext cx="1201479" cy="3120656"/>
            </a:xfrm>
            <a:prstGeom prst="leftBrac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Neutraface Display Titling" panose="02000600040000020004" pitchFamily="50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29938" y="5601114"/>
              <a:ext cx="2987749" cy="829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Gotham" panose="02000504040000020004" pitchFamily="50" charset="0"/>
                </a:rPr>
                <a:t>Interview responses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297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9936"/>
            <a:ext cx="12192000" cy="1037515"/>
          </a:xfrm>
          <a:prstGeom prst="rect">
            <a:avLst/>
          </a:prstGeom>
          <a:solidFill>
            <a:srgbClr val="DD616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76664" y="430460"/>
            <a:ext cx="8764621" cy="112204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Neutraface Display Titling" panose="02000600040000020004" pitchFamily="50" charset="0"/>
              </a:rPr>
              <a:t>Parents survey responses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2826" y="2187661"/>
            <a:ext cx="850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The average number of children: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4321" y="2907078"/>
            <a:ext cx="744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Majority had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young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kids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 (0-10)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851" y="3665407"/>
            <a:ext cx="8741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68%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 married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14%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 single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10%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 divorced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8%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living with a partner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0.06%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 separated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33066"/>
            <a:ext cx="12192000" cy="64008"/>
          </a:xfrm>
          <a:prstGeom prst="rect">
            <a:avLst/>
          </a:prstGeom>
          <a:solidFill>
            <a:srgbClr val="DD616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081" y="70877"/>
            <a:ext cx="28524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eutraface Display Titling" panose="02000600040000020004" pitchFamily="50" charset="0"/>
              </a:rPr>
              <a:t>157</a:t>
            </a:r>
          </a:p>
        </p:txBody>
      </p:sp>
    </p:spTree>
    <p:extLst>
      <p:ext uri="{BB962C8B-B14F-4D97-AF65-F5344CB8AC3E}">
        <p14:creationId xmlns:p14="http://schemas.microsoft.com/office/powerpoint/2010/main" val="191596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rl, Mother, Daughter, Mum, People, Family, Fem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9" b="47573"/>
          <a:stretch/>
        </p:blipFill>
        <p:spPr bwMode="auto">
          <a:xfrm>
            <a:off x="0" y="272642"/>
            <a:ext cx="12192000" cy="17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31611"/>
            <a:ext cx="9398000" cy="855444"/>
          </a:xfrm>
        </p:spPr>
        <p:txBody>
          <a:bodyPr>
            <a:noAutofit/>
          </a:bodyPr>
          <a:lstStyle/>
          <a:p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Parent</a:t>
            </a:r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 </a:t>
            </a:r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or Caregiver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64128" y="5399876"/>
            <a:ext cx="11287990" cy="58780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Gotham" panose="02000504040000020004" pitchFamily="50" charset="0"/>
              </a:rPr>
              <a:t>Out of the 43 parents who said they did not receive information about sex growing up, </a:t>
            </a:r>
            <a:r>
              <a:rPr lang="en-US" b="1" u="sng" dirty="0">
                <a:solidFill>
                  <a:schemeClr val="tx1"/>
                </a:solidFill>
                <a:latin typeface="Gotham" panose="02000504040000020004" pitchFamily="50" charset="0"/>
              </a:rPr>
              <a:t>88% said they wished they had.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128" y="2491322"/>
            <a:ext cx="1128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72%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 of parents said someone talked to them about sex when they were growing 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128" y="3276174"/>
            <a:ext cx="1128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The two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most common sources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for information they identified </a:t>
            </a:r>
            <a:r>
              <a:rPr lang="en-US" sz="2000" dirty="0">
                <a:solidFill>
                  <a:srgbClr val="000000"/>
                </a:solidFill>
                <a:latin typeface="Gotham" panose="02000504040000020004" pitchFamily="50" charset="0"/>
              </a:rPr>
              <a:t>were schools </a:t>
            </a:r>
            <a:r>
              <a:rPr lang="en-US" sz="2000" b="1" dirty="0">
                <a:solidFill>
                  <a:srgbClr val="000000"/>
                </a:solidFill>
                <a:latin typeface="Gotham" panose="02000504040000020004" pitchFamily="50" charset="0"/>
              </a:rPr>
              <a:t>(56%)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and parents/caregivers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(53%).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128" y="4338025"/>
            <a:ext cx="1128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However,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not even half (47%)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felt like the information they received helped them make healthy decisions.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33066"/>
            <a:ext cx="12192000" cy="64008"/>
          </a:xfrm>
          <a:prstGeom prst="rect">
            <a:avLst/>
          </a:prstGeom>
          <a:solidFill>
            <a:srgbClr val="DD616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390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rl, Mother, Daughter, Mum, People, Family, Fem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9" b="47573"/>
          <a:stretch/>
        </p:blipFill>
        <p:spPr bwMode="auto">
          <a:xfrm>
            <a:off x="0" y="272642"/>
            <a:ext cx="12192000" cy="17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31611"/>
            <a:ext cx="9768840" cy="855444"/>
          </a:xfrm>
        </p:spPr>
        <p:txBody>
          <a:bodyPr>
            <a:noAutofit/>
          </a:bodyPr>
          <a:lstStyle/>
          <a:p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Parent</a:t>
            </a:r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 </a:t>
            </a:r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or Caregiver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46024"/>
            <a:ext cx="11968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Gotham" panose="02000504040000020004" pitchFamily="50" charset="0"/>
              </a:rPr>
              <a:t>Nearly all interviewed parents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</a:rPr>
              <a:t>said someone talked to them about sex when they were growing up. </a:t>
            </a:r>
            <a:endParaRPr lang="en-US" sz="2400" dirty="0">
              <a:solidFill>
                <a:srgbClr val="000000"/>
              </a:solidFill>
              <a:latin typeface="Gotham" panose="0200050404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744" y="3000131"/>
            <a:ext cx="11824511" cy="32624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Gotham" panose="02000504040000020004" pitchFamily="50" charset="0"/>
              </a:rPr>
              <a:t>Parents reported that the most helpful conversations were with…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rgbClr val="000000"/>
                </a:solidFill>
                <a:latin typeface="Gotham" panose="02000504040000020004" pitchFamily="50" charset="0"/>
              </a:rPr>
              <a:t>Parent(s) 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rgbClr val="000000"/>
                </a:solidFill>
                <a:latin typeface="Gotham" panose="02000504040000020004" pitchFamily="50" charset="0"/>
              </a:rPr>
              <a:t>Peers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rgbClr val="000000"/>
                </a:solidFill>
                <a:latin typeface="Gotham" panose="02000504040000020004" pitchFamily="50" charset="0"/>
              </a:rPr>
              <a:t>School-based sexuality education program staff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98933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rl, Mother, Daughter, Mum, People, Family, Fem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9" b="47573"/>
          <a:stretch/>
        </p:blipFill>
        <p:spPr bwMode="auto">
          <a:xfrm>
            <a:off x="0" y="272642"/>
            <a:ext cx="12192000" cy="17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31611"/>
            <a:ext cx="8707120" cy="855444"/>
          </a:xfrm>
        </p:spPr>
        <p:txBody>
          <a:bodyPr>
            <a:noAutofit/>
          </a:bodyPr>
          <a:lstStyle/>
          <a:p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Parent</a:t>
            </a:r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 </a:t>
            </a:r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or Caregiver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980" y="2441015"/>
            <a:ext cx="1178204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Gotham" panose="02000504040000020004"/>
              </a:rPr>
              <a:t>One parent said, “We had a </a:t>
            </a:r>
            <a:r>
              <a:rPr lang="en-US" sz="3600" b="1" dirty="0">
                <a:solidFill>
                  <a:schemeClr val="accent3"/>
                </a:solidFill>
                <a:latin typeface="Gotham" panose="02000504040000020004"/>
              </a:rPr>
              <a:t>mandatory course in ninth grade </a:t>
            </a:r>
            <a:r>
              <a:rPr lang="en-US" sz="3600" b="1" dirty="0">
                <a:solidFill>
                  <a:schemeClr val="tx1"/>
                </a:solidFill>
                <a:latin typeface="Gotham" panose="02000504040000020004"/>
              </a:rPr>
              <a:t>[…] it was a one semester course, and it was </a:t>
            </a:r>
            <a:r>
              <a:rPr lang="en-US" sz="3600" b="1" dirty="0">
                <a:solidFill>
                  <a:schemeClr val="accent3"/>
                </a:solidFill>
                <a:latin typeface="Gotham" panose="02000504040000020004"/>
              </a:rPr>
              <a:t>sex ed</a:t>
            </a:r>
            <a:r>
              <a:rPr lang="en-US" sz="3600" b="1" dirty="0">
                <a:solidFill>
                  <a:schemeClr val="tx1"/>
                </a:solidFill>
                <a:latin typeface="Gotham" panose="02000504040000020004"/>
              </a:rPr>
              <a:t>, </a:t>
            </a:r>
            <a:r>
              <a:rPr lang="en-US" sz="3600" b="1" dirty="0">
                <a:solidFill>
                  <a:schemeClr val="accent3"/>
                </a:solidFill>
                <a:latin typeface="Gotham" panose="02000504040000020004"/>
              </a:rPr>
              <a:t>drivers ed</a:t>
            </a:r>
            <a:r>
              <a:rPr lang="en-US" sz="3600" b="1" dirty="0">
                <a:solidFill>
                  <a:schemeClr val="tx1"/>
                </a:solidFill>
                <a:latin typeface="Gotham" panose="02000504040000020004"/>
              </a:rPr>
              <a:t>, and </a:t>
            </a:r>
            <a:r>
              <a:rPr lang="en-US" sz="3600" b="1" dirty="0">
                <a:solidFill>
                  <a:schemeClr val="accent3"/>
                </a:solidFill>
                <a:latin typeface="Gotham" panose="02000504040000020004"/>
              </a:rPr>
              <a:t>nutrition</a:t>
            </a:r>
            <a:r>
              <a:rPr lang="en-US" sz="3600" b="1" dirty="0">
                <a:solidFill>
                  <a:schemeClr val="tx1"/>
                </a:solidFill>
                <a:latin typeface="Gotham" panose="02000504040000020004"/>
              </a:rPr>
              <a:t> […] Um, so it was comprehensive in the sense that it included birth control methods, and it was more than just like, ‘Don't have sex and STDs are bad.’”</a:t>
            </a:r>
          </a:p>
        </p:txBody>
      </p:sp>
    </p:spTree>
    <p:extLst>
      <p:ext uri="{BB962C8B-B14F-4D97-AF65-F5344CB8AC3E}">
        <p14:creationId xmlns:p14="http://schemas.microsoft.com/office/powerpoint/2010/main" val="3397569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2613810"/>
            <a:ext cx="10839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15% of our parents were teen parents themselves </a:t>
            </a:r>
          </a:p>
        </p:txBody>
      </p:sp>
      <p:pic>
        <p:nvPicPr>
          <p:cNvPr id="7" name="Picture 2" descr="Girl, Mother, Daughter, Mum, People, Family, Fem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9" b="47573"/>
          <a:stretch/>
        </p:blipFill>
        <p:spPr bwMode="auto">
          <a:xfrm>
            <a:off x="0" y="272642"/>
            <a:ext cx="12192000" cy="17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31611"/>
            <a:ext cx="8681720" cy="855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Parent</a:t>
            </a:r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 </a:t>
            </a:r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or Caregiver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82" y="6451858"/>
            <a:ext cx="535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Participants who were teen parents=24</a:t>
            </a:r>
          </a:p>
        </p:txBody>
      </p:sp>
    </p:spTree>
    <p:extLst>
      <p:ext uri="{BB962C8B-B14F-4D97-AF65-F5344CB8AC3E}">
        <p14:creationId xmlns:p14="http://schemas.microsoft.com/office/powerpoint/2010/main" val="3567179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2613810"/>
            <a:ext cx="10839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eutraface Display Titling" panose="02000600040000020004" pitchFamily="50" charset="0"/>
              </a:rPr>
              <a:t>15% of our parents were teen parents themselves </a:t>
            </a:r>
          </a:p>
        </p:txBody>
      </p:sp>
      <p:pic>
        <p:nvPicPr>
          <p:cNvPr id="7" name="Picture 2" descr="Girl, Mother, Daughter, Mum, People, Family, Fem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9" b="47573"/>
          <a:stretch/>
        </p:blipFill>
        <p:spPr bwMode="auto">
          <a:xfrm>
            <a:off x="0" y="272642"/>
            <a:ext cx="12192000" cy="17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31611"/>
            <a:ext cx="8361680" cy="855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Parent or Caregiver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82" y="6451858"/>
            <a:ext cx="594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Participants who were teen parents=24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  <a:latin typeface="Gotham" panose="0200050404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536" y="3193437"/>
            <a:ext cx="114555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Gotham" panose="02000504040000020004" pitchFamily="50" charset="0"/>
              </a:rPr>
              <a:t>42%</a:t>
            </a:r>
            <a:r>
              <a:rPr lang="en-US" sz="3200" dirty="0">
                <a:latin typeface="Gotham" panose="02000504040000020004" pitchFamily="50" charset="0"/>
              </a:rPr>
              <a:t> of teen parents said they received no information about sex growing up</a:t>
            </a:r>
          </a:p>
          <a:p>
            <a:pPr algn="ctr"/>
            <a:endParaRPr lang="en-US" sz="3200" dirty="0">
              <a:latin typeface="Gotham" panose="02000504040000020004" pitchFamily="50" charset="0"/>
            </a:endParaRPr>
          </a:p>
          <a:p>
            <a:pPr algn="ctr"/>
            <a:r>
              <a:rPr lang="en-US" sz="3200" dirty="0">
                <a:latin typeface="Gotham" panose="02000504040000020004" pitchFamily="50" charset="0"/>
              </a:rPr>
              <a:t>Of the 58% who did receive information, only </a:t>
            </a:r>
            <a:r>
              <a:rPr lang="en-US" sz="3200" b="1" dirty="0">
                <a:solidFill>
                  <a:schemeClr val="accent3"/>
                </a:solidFill>
                <a:latin typeface="Gotham" panose="02000504040000020004" pitchFamily="50" charset="0"/>
              </a:rPr>
              <a:t>36%</a:t>
            </a:r>
            <a:r>
              <a:rPr lang="en-US" sz="3200" dirty="0">
                <a:latin typeface="Gotham" panose="02000504040000020004" pitchFamily="50" charset="0"/>
              </a:rPr>
              <a:t> reported that the information they received helped them make healthy decisions. </a:t>
            </a:r>
          </a:p>
        </p:txBody>
      </p:sp>
    </p:spTree>
    <p:extLst>
      <p:ext uri="{BB962C8B-B14F-4D97-AF65-F5344CB8AC3E}">
        <p14:creationId xmlns:p14="http://schemas.microsoft.com/office/powerpoint/2010/main" val="2721855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rl, Mother, Daughter, Mum, People, Family, Fem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9" b="47573"/>
          <a:stretch/>
        </p:blipFill>
        <p:spPr bwMode="auto">
          <a:xfrm>
            <a:off x="0" y="272642"/>
            <a:ext cx="12192000" cy="17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31611"/>
            <a:ext cx="8798560" cy="855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Parent</a:t>
            </a:r>
            <a:r>
              <a:rPr lang="en-US" sz="60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 </a:t>
            </a:r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Gotham" panose="02000504040000020004" pitchFamily="50" charset="0"/>
              </a:rPr>
              <a:t>or Caregiver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663" y="2288209"/>
            <a:ext cx="5602931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latin typeface="Gotham" panose="02000504040000020004"/>
              </a:rPr>
              <a:t>Few parent interview participants were teen parents as well; however </a:t>
            </a:r>
            <a:r>
              <a:rPr lang="en-US" sz="3600" b="1" dirty="0">
                <a:ln w="0">
                  <a:noFill/>
                </a:ln>
                <a:solidFill>
                  <a:schemeClr val="accent3"/>
                </a:solidFill>
                <a:latin typeface="Gotham" panose="02000504040000020004"/>
              </a:rPr>
              <a:t>all reported a helpful trusted adult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latin typeface="Gotham" panose="02000504040000020004"/>
              </a:rPr>
              <a:t>in their lives during </a:t>
            </a:r>
          </a:p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latin typeface="Gotham" panose="02000504040000020004"/>
              </a:rPr>
              <a:t>that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5604B-B451-4EE2-907A-2DE5FF00A081}"/>
              </a:ext>
            </a:extLst>
          </p:cNvPr>
          <p:cNvSpPr txBox="1"/>
          <p:nvPr/>
        </p:nvSpPr>
        <p:spPr>
          <a:xfrm>
            <a:off x="5836777" y="2288209"/>
            <a:ext cx="6272614" cy="3954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atin typeface="Gotham" panose="02000504040000020004" pitchFamily="50" charset="0"/>
              </a:rPr>
              <a:t>One parent said, “Momma, she has my back all… to this day.”</a:t>
            </a:r>
          </a:p>
          <a:p>
            <a:pPr algn="ctr"/>
            <a:r>
              <a:rPr lang="en-US" sz="2000" b="1" dirty="0">
                <a:solidFill>
                  <a:schemeClr val="accent3"/>
                </a:solidFill>
                <a:latin typeface="Gotham" panose="02000504040000020004" pitchFamily="50" charset="0"/>
              </a:rPr>
              <a:t>-----------------------------------------------</a:t>
            </a:r>
          </a:p>
          <a:p>
            <a:pPr algn="ctr"/>
            <a:r>
              <a:rPr lang="en-US" sz="3300" b="1" dirty="0">
                <a:latin typeface="Gotham" panose="02000504040000020004" pitchFamily="50" charset="0"/>
              </a:rPr>
              <a:t>Another parent said, “I would have to say my grandmother and then my aunt during that time.”</a:t>
            </a:r>
          </a:p>
        </p:txBody>
      </p:sp>
    </p:spTree>
    <p:extLst>
      <p:ext uri="{BB962C8B-B14F-4D97-AF65-F5344CB8AC3E}">
        <p14:creationId xmlns:p14="http://schemas.microsoft.com/office/powerpoint/2010/main" val="1229130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280065"/>
            <a:ext cx="10949763" cy="650480"/>
          </a:xfrm>
        </p:spPr>
        <p:txBody>
          <a:bodyPr>
            <a:noAutofit/>
          </a:bodyPr>
          <a:lstStyle/>
          <a:p>
            <a:pPr>
              <a:defRPr sz="12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6"/>
                </a:solidFill>
                <a:latin typeface="Neutraface Display Titling" panose="02000600040000020004" pitchFamily="50" charset="0"/>
              </a:rPr>
              <a:t>What is your level of comfort talking to your child(</a:t>
            </a:r>
            <a:r>
              <a:rPr lang="en-US" sz="2400" b="1" dirty="0" err="1">
                <a:solidFill>
                  <a:schemeClr val="accent6"/>
                </a:solidFill>
                <a:latin typeface="Neutraface Display Titling" panose="02000600040000020004" pitchFamily="50" charset="0"/>
              </a:rPr>
              <a:t>ren</a:t>
            </a:r>
            <a:r>
              <a:rPr lang="en-US" sz="2400" b="1" dirty="0">
                <a:solidFill>
                  <a:schemeClr val="accent6"/>
                </a:solidFill>
                <a:latin typeface="Neutraface Display Titling" panose="02000600040000020004" pitchFamily="50" charset="0"/>
              </a:rPr>
              <a:t>) about the following topics?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3284" y="6411433"/>
            <a:ext cx="116532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2930" y="6431480"/>
            <a:ext cx="2531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Gotham" panose="02000504040000020004" pitchFamily="50" charset="0"/>
              </a:rPr>
              <a:t>Very uncomfortable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41527" y="6411433"/>
            <a:ext cx="2050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Gotham" panose="02000504040000020004" pitchFamily="50" charset="0"/>
              </a:rPr>
              <a:t>Very comfortable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89228" y="1495085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4493" y="2275262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9878" y="3084613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%10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49892" y="3854366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8611" y="4676115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12453" y="5482162"/>
            <a:ext cx="839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15%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862622"/>
              </p:ext>
            </p:extLst>
          </p:nvPr>
        </p:nvGraphicFramePr>
        <p:xfrm>
          <a:off x="1818167" y="950591"/>
          <a:ext cx="10154093" cy="544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94485" y="1188988"/>
            <a:ext cx="1564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Abstinence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0111" y="3766565"/>
            <a:ext cx="232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LGBTQ information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869" y="4269525"/>
            <a:ext cx="329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Parent-child communication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45581" y="4767339"/>
            <a:ext cx="216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Peer pressure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5297219"/>
            <a:ext cx="348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Puberty and reproduction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17053" y="5824633"/>
            <a:ext cx="216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STDs/STIs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745" y="2723020"/>
            <a:ext cx="314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Communication w/ partner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3179" y="3192986"/>
            <a:ext cx="327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Healthy relationships &amp; consent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3293" y="1684296"/>
            <a:ext cx="2181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Access to ARHC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45" y="2192223"/>
            <a:ext cx="2716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otham" panose="02000504040000020004" pitchFamily="50" charset="0"/>
              </a:rPr>
              <a:t>Birth control &amp; condoms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4465" y="1188988"/>
            <a:ext cx="58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6%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26546" y="3224768"/>
            <a:ext cx="55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2%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04088" y="3741076"/>
            <a:ext cx="54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5%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96553" y="4784379"/>
            <a:ext cx="65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3%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18783" y="5303464"/>
            <a:ext cx="55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2%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26465" y="1950988"/>
            <a:ext cx="49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51416" y="5799636"/>
            <a:ext cx="60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2%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21188" y="2187720"/>
            <a:ext cx="52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3%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12809" y="2697207"/>
            <a:ext cx="65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2%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40701" y="1680353"/>
            <a:ext cx="65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2%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04086" y="4266867"/>
            <a:ext cx="69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otham" panose="02000504040000020004" pitchFamily="50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97373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town &lt;strong&gt;Oklahoma City&lt;/strong&gt; - Wikipedi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111" b="7576"/>
          <a:stretch/>
        </p:blipFill>
        <p:spPr>
          <a:xfrm>
            <a:off x="1" y="0"/>
            <a:ext cx="12192000" cy="6338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9" y="0"/>
            <a:ext cx="12188952" cy="6338455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1527" y="628058"/>
            <a:ext cx="11696700" cy="81915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eutraface Display Titling" panose="02000600040000020004" pitchFamily="50" charset="0"/>
              </a:rPr>
              <a:t>Data Collection Process for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489" y="1651427"/>
            <a:ext cx="11280775" cy="44941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300" dirty="0">
                <a:solidFill>
                  <a:schemeClr val="tx1"/>
                </a:solidFill>
                <a:latin typeface="Gotham" panose="02000504040000020004" pitchFamily="50" charset="0"/>
              </a:rPr>
              <a:t>Emailing partners (to take the survey and distribute)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dirty="0">
                <a:solidFill>
                  <a:schemeClr val="tx1"/>
                </a:solidFill>
                <a:latin typeface="Gotham" panose="02000504040000020004" pitchFamily="50" charset="0"/>
              </a:rPr>
              <a:t>Asking key members to push to their spheres of influences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dirty="0">
                <a:solidFill>
                  <a:schemeClr val="tx1"/>
                </a:solidFill>
                <a:latin typeface="Gotham" panose="02000504040000020004" pitchFamily="50" charset="0"/>
              </a:rPr>
              <a:t>Onsite surveying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dirty="0">
                <a:solidFill>
                  <a:schemeClr val="tx1"/>
                </a:solidFill>
                <a:latin typeface="Gotham" panose="02000504040000020004" pitchFamily="50" charset="0"/>
              </a:rPr>
              <a:t>Facebook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dirty="0">
                <a:solidFill>
                  <a:schemeClr val="tx1"/>
                </a:solidFill>
                <a:latin typeface="Gotham" panose="02000504040000020004" pitchFamily="50" charset="0"/>
              </a:rPr>
              <a:t>Flyers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dirty="0">
                <a:solidFill>
                  <a:schemeClr val="tx1"/>
                </a:solidFill>
                <a:latin typeface="Gotham" panose="02000504040000020004" pitchFamily="50" charset="0"/>
              </a:rPr>
              <a:t>Tabling</a:t>
            </a:r>
          </a:p>
        </p:txBody>
      </p:sp>
    </p:spTree>
    <p:extLst>
      <p:ext uri="{BB962C8B-B14F-4D97-AF65-F5344CB8AC3E}">
        <p14:creationId xmlns:p14="http://schemas.microsoft.com/office/powerpoint/2010/main" val="2535564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892"/>
          <a:stretch/>
        </p:blipFill>
        <p:spPr>
          <a:xfrm>
            <a:off x="0" y="-1"/>
            <a:ext cx="12192000" cy="63488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9" y="0"/>
            <a:ext cx="12188952" cy="634884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8144" y="716974"/>
            <a:ext cx="10619511" cy="10494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Gotham" panose="02000504040000020004" pitchFamily="50" charset="0"/>
              </a:rPr>
              <a:t>Parents report being </a:t>
            </a:r>
            <a:r>
              <a:rPr lang="en-US" sz="3600" b="1" dirty="0">
                <a:solidFill>
                  <a:schemeClr val="accent3"/>
                </a:solidFill>
                <a:latin typeface="Gotham" panose="02000504040000020004" pitchFamily="50" charset="0"/>
              </a:rPr>
              <a:t>comfortable</a:t>
            </a:r>
            <a:r>
              <a:rPr lang="en-US" sz="3600" dirty="0">
                <a:solidFill>
                  <a:schemeClr val="tx1"/>
                </a:solidFill>
                <a:latin typeface="Gotham" panose="02000504040000020004" pitchFamily="50" charset="0"/>
              </a:rPr>
              <a:t> talking with their kids on a variety of subjects about sexual health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33066"/>
            <a:ext cx="12192000" cy="64008"/>
          </a:xfrm>
          <a:prstGeom prst="rect">
            <a:avLst/>
          </a:prstGeom>
          <a:solidFill>
            <a:srgbClr val="DD616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814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892"/>
          <a:stretch/>
        </p:blipFill>
        <p:spPr>
          <a:xfrm>
            <a:off x="0" y="-1"/>
            <a:ext cx="12192000" cy="63488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9" y="0"/>
            <a:ext cx="12188952" cy="634884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8144" y="716974"/>
            <a:ext cx="10619511" cy="10494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Gotham" panose="02000504040000020004" pitchFamily="50" charset="0"/>
              </a:rPr>
              <a:t>Parents report being </a:t>
            </a:r>
            <a:r>
              <a:rPr lang="en-US" sz="3600" b="1" dirty="0">
                <a:solidFill>
                  <a:schemeClr val="accent3"/>
                </a:solidFill>
                <a:latin typeface="Gotham" panose="02000504040000020004" pitchFamily="50" charset="0"/>
              </a:rPr>
              <a:t>comfortable</a:t>
            </a:r>
            <a:r>
              <a:rPr lang="en-US" sz="3600" dirty="0">
                <a:solidFill>
                  <a:schemeClr val="tx1"/>
                </a:solidFill>
                <a:latin typeface="Gotham" panose="02000504040000020004" pitchFamily="50" charset="0"/>
              </a:rPr>
              <a:t> talking with their kids on a variety of subjects about sexual health</a:t>
            </a:r>
          </a:p>
        </p:txBody>
      </p:sp>
      <p:sp>
        <p:nvSpPr>
          <p:cNvPr id="3" name="Rectangle 2"/>
          <p:cNvSpPr/>
          <p:nvPr/>
        </p:nvSpPr>
        <p:spPr>
          <a:xfrm>
            <a:off x="786244" y="1766456"/>
            <a:ext cx="10619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…but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nearly a quarter </a:t>
            </a:r>
            <a:r>
              <a:rPr lang="en-US" sz="3200" dirty="0">
                <a:solidFill>
                  <a:srgbClr val="000000"/>
                </a:solidFill>
                <a:latin typeface="Gotham" panose="02000504040000020004" pitchFamily="50" charset="0"/>
              </a:rPr>
              <a:t>(22%)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of the respondents also reported </a:t>
            </a:r>
            <a:r>
              <a:rPr lang="en-US" sz="3200" dirty="0">
                <a:solidFill>
                  <a:srgbClr val="000000"/>
                </a:solidFill>
                <a:latin typeface="Gotham" panose="02000504040000020004" pitchFamily="50" charset="0"/>
              </a:rPr>
              <a:t>they hadn’t had these talks with their kids </a:t>
            </a:r>
          </a:p>
        </p:txBody>
      </p:sp>
    </p:spTree>
    <p:extLst>
      <p:ext uri="{BB962C8B-B14F-4D97-AF65-F5344CB8AC3E}">
        <p14:creationId xmlns:p14="http://schemas.microsoft.com/office/powerpoint/2010/main" val="1817242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892"/>
          <a:stretch/>
        </p:blipFill>
        <p:spPr>
          <a:xfrm>
            <a:off x="0" y="-1"/>
            <a:ext cx="12192000" cy="63488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9" y="0"/>
            <a:ext cx="12188952" cy="634884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8144" y="716974"/>
            <a:ext cx="10619511" cy="10494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Gotham" panose="02000504040000020004" pitchFamily="50" charset="0"/>
              </a:rPr>
              <a:t>Parents report being </a:t>
            </a:r>
            <a:r>
              <a:rPr lang="en-US" sz="3600" b="1" dirty="0">
                <a:solidFill>
                  <a:schemeClr val="accent3"/>
                </a:solidFill>
                <a:latin typeface="Gotham" panose="02000504040000020004" pitchFamily="50" charset="0"/>
              </a:rPr>
              <a:t>comfortable</a:t>
            </a:r>
            <a:r>
              <a:rPr lang="en-US" sz="3600" dirty="0">
                <a:solidFill>
                  <a:schemeClr val="tx1"/>
                </a:solidFill>
                <a:latin typeface="Gotham" panose="02000504040000020004" pitchFamily="50" charset="0"/>
              </a:rPr>
              <a:t> talking with their kids on a variety of subjects about sexual health</a:t>
            </a:r>
          </a:p>
        </p:txBody>
      </p:sp>
      <p:sp>
        <p:nvSpPr>
          <p:cNvPr id="3" name="Rectangle 2"/>
          <p:cNvSpPr/>
          <p:nvPr/>
        </p:nvSpPr>
        <p:spPr>
          <a:xfrm>
            <a:off x="786244" y="1766456"/>
            <a:ext cx="10619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000000"/>
                </a:solidFill>
                <a:latin typeface="Gotham" panose="02000504040000020004" pitchFamily="50" charset="0"/>
              </a:rPr>
              <a:t>…but a </a:t>
            </a:r>
            <a:r>
              <a:rPr lang="en-US" sz="3200" b="1" dirty="0">
                <a:solidFill>
                  <a:schemeClr val="accent3"/>
                </a:solidFill>
                <a:latin typeface="Gotham" panose="02000504040000020004" pitchFamily="50" charset="0"/>
              </a:rPr>
              <a:t>nearly a quarter </a:t>
            </a:r>
            <a:r>
              <a:rPr lang="en-US" sz="3200" dirty="0">
                <a:solidFill>
                  <a:srgbClr val="000000"/>
                </a:solidFill>
                <a:latin typeface="Gotham" panose="02000504040000020004" pitchFamily="50" charset="0"/>
              </a:rPr>
              <a:t>(22%)</a:t>
            </a:r>
            <a:r>
              <a:rPr lang="en-US" sz="3200" b="1" dirty="0">
                <a:solidFill>
                  <a:srgbClr val="000000"/>
                </a:solidFill>
                <a:latin typeface="Gotham" panose="02000504040000020004" pitchFamily="50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Gotham" panose="02000504040000020004" pitchFamily="50" charset="0"/>
              </a:rPr>
              <a:t>of the respondents also reported they hadn’t had these talks with their kids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39" y="3442096"/>
            <a:ext cx="121386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WHY?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Gotham" panose="02000504040000020004" pitchFamily="50" charset="0"/>
              </a:rPr>
              <a:t>Parents felt that…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anose="02000504040000020004" pitchFamily="50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The topics were not age-appropriate for their child(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ren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) (74%)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They didn’t know how to start the conversation (12%)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216" y="6454824"/>
            <a:ext cx="497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Gotham" panose="02000504040000020004" pitchFamily="50" charset="0"/>
              </a:rPr>
              <a:t>Parents who didn’t talk to their kids=34</a:t>
            </a:r>
          </a:p>
        </p:txBody>
      </p:sp>
    </p:spTree>
    <p:extLst>
      <p:ext uri="{BB962C8B-B14F-4D97-AF65-F5344CB8AC3E}">
        <p14:creationId xmlns:p14="http://schemas.microsoft.com/office/powerpoint/2010/main" val="2338198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892"/>
          <a:stretch/>
        </p:blipFill>
        <p:spPr>
          <a:xfrm>
            <a:off x="0" y="-1"/>
            <a:ext cx="12192000" cy="634884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48" y="-44821"/>
            <a:ext cx="12188952" cy="634884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383115"/>
            <a:ext cx="12192000" cy="46355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Gotham" panose="02000504040000020004" pitchFamily="50" charset="0"/>
              </a:rPr>
              <a:t>For the 74% of parents who had conversations with their child(</a:t>
            </a:r>
            <a:r>
              <a:rPr lang="en-US" sz="2800" b="1" dirty="0" err="1">
                <a:solidFill>
                  <a:schemeClr val="accent3"/>
                </a:solidFill>
                <a:latin typeface="Gotham" panose="02000504040000020004" pitchFamily="50" charset="0"/>
              </a:rPr>
              <a:t>ren</a:t>
            </a:r>
            <a:r>
              <a:rPr lang="en-US" sz="2800" b="1" dirty="0">
                <a:solidFill>
                  <a:schemeClr val="accent3"/>
                </a:solidFill>
                <a:latin typeface="Gotham" panose="02000504040000020004" pitchFamily="50" charset="0"/>
              </a:rPr>
              <a:t>):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3763" y="1556141"/>
            <a:ext cx="8590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agreed/strongly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agreed that the conversation(s) they had with their child(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) were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successful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anose="02000504040000020004" pitchFamily="50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68501" y="3179053"/>
            <a:ext cx="8849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agreed/strongly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agreed that the conversation(s) they had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influenced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 their child(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) decisions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68501" y="4997228"/>
            <a:ext cx="822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agreed/strongly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agreed that they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felt prepared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to have these conversation(s) with their child(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" panose="02000504040000020004" pitchFamily="50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6950" y="1159765"/>
            <a:ext cx="2445488" cy="1643010"/>
            <a:chOff x="380079" y="1205101"/>
            <a:chExt cx="2445488" cy="1643010"/>
          </a:xfrm>
        </p:grpSpPr>
        <p:sp>
          <p:nvSpPr>
            <p:cNvPr id="6" name="Right Arrow 5"/>
            <p:cNvSpPr/>
            <p:nvPr/>
          </p:nvSpPr>
          <p:spPr>
            <a:xfrm>
              <a:off x="380079" y="1205101"/>
              <a:ext cx="2445488" cy="164301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7311" y="1605881"/>
              <a:ext cx="155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Gotham" panose="02000504040000020004" pitchFamily="50" charset="0"/>
                </a:rPr>
                <a:t>62%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5993" y="2878490"/>
            <a:ext cx="2445488" cy="1643010"/>
            <a:chOff x="380079" y="1205101"/>
            <a:chExt cx="2445488" cy="1643010"/>
          </a:xfrm>
        </p:grpSpPr>
        <p:sp>
          <p:nvSpPr>
            <p:cNvPr id="15" name="Right Arrow 14"/>
            <p:cNvSpPr/>
            <p:nvPr/>
          </p:nvSpPr>
          <p:spPr>
            <a:xfrm>
              <a:off x="380079" y="1205101"/>
              <a:ext cx="2445488" cy="164301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7311" y="1605881"/>
              <a:ext cx="155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Gotham" panose="02000504040000020004" pitchFamily="50" charset="0"/>
                </a:rPr>
                <a:t>47%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8275" y="4596364"/>
            <a:ext cx="2445488" cy="1643010"/>
            <a:chOff x="380079" y="1205101"/>
            <a:chExt cx="2445488" cy="1643010"/>
          </a:xfrm>
        </p:grpSpPr>
        <p:sp>
          <p:nvSpPr>
            <p:cNvPr id="18" name="Right Arrow 17"/>
            <p:cNvSpPr/>
            <p:nvPr/>
          </p:nvSpPr>
          <p:spPr>
            <a:xfrm>
              <a:off x="380079" y="1205101"/>
              <a:ext cx="2445488" cy="164301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7311" y="1605881"/>
              <a:ext cx="1557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Gotham" panose="02000504040000020004" pitchFamily="50" charset="0"/>
                </a:rPr>
                <a:t>56%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813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725" y="199872"/>
            <a:ext cx="12277725" cy="59334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Neutraface Display Titling" panose="02000600040000020004" pitchFamily="50" charset="0"/>
              </a:rPr>
              <a:t>Parents most wanted to learn how to communicate with their child.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954" y="5855957"/>
            <a:ext cx="11092723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Parents said they wanted this information through websites (39%), educational programs (30%) and handout/brochures (27%)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389840"/>
              </p:ext>
            </p:extLst>
          </p:nvPr>
        </p:nvGraphicFramePr>
        <p:xfrm>
          <a:off x="186786" y="697102"/>
          <a:ext cx="11817146" cy="50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1311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556" y="252236"/>
            <a:ext cx="11661843" cy="92180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Parents’ Barriers to talking to their kids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01422" y="1286933"/>
          <a:ext cx="9189156" cy="482035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270240">
                  <a:extLst>
                    <a:ext uri="{9D8B030D-6E8A-4147-A177-3AD203B41FA5}">
                      <a16:colId xmlns:a16="http://schemas.microsoft.com/office/drawing/2014/main" val="501612323"/>
                    </a:ext>
                  </a:extLst>
                </a:gridCol>
                <a:gridCol w="918916">
                  <a:extLst>
                    <a:ext uri="{9D8B030D-6E8A-4147-A177-3AD203B41FA5}">
                      <a16:colId xmlns:a16="http://schemas.microsoft.com/office/drawing/2014/main" val="919424933"/>
                    </a:ext>
                  </a:extLst>
                </a:gridCol>
              </a:tblGrid>
              <a:tr h="582316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Limited time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276893"/>
                  </a:ext>
                </a:extLst>
              </a:tr>
              <a:tr h="11534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>
                          <a:effectLst/>
                        </a:rPr>
                        <a:t>Need additional training/information in order to communicate this information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21%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484506"/>
                  </a:ext>
                </a:extLst>
              </a:tr>
              <a:tr h="582316"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>
                          <a:effectLst/>
                        </a:rPr>
                        <a:t>Child(</a:t>
                      </a:r>
                      <a:r>
                        <a:rPr lang="en-US" sz="3200" u="none" strike="noStrike" dirty="0" err="1">
                          <a:effectLst/>
                        </a:rPr>
                        <a:t>ren</a:t>
                      </a:r>
                      <a:r>
                        <a:rPr lang="en-US" sz="3200" u="none" strike="noStrike" dirty="0">
                          <a:effectLst/>
                        </a:rPr>
                        <a:t>) would not engage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19%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0863484"/>
                  </a:ext>
                </a:extLst>
              </a:tr>
              <a:tr h="9599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>
                          <a:effectLst/>
                        </a:rPr>
                        <a:t>Don't know how to start the conversation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13%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59392"/>
                  </a:ext>
                </a:extLst>
              </a:tr>
              <a:tr h="582316"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Limited access to ARHC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10%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8785887"/>
                  </a:ext>
                </a:extLst>
              </a:tr>
              <a:tr h="9599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u="none" strike="noStrike" dirty="0">
                          <a:effectLst/>
                        </a:rPr>
                        <a:t>Partner or family member wouldn't approve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073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323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EA12D-856C-436C-9E73-E309D9E46EAF}"/>
              </a:ext>
            </a:extLst>
          </p:cNvPr>
          <p:cNvSpPr txBox="1"/>
          <p:nvPr/>
        </p:nvSpPr>
        <p:spPr>
          <a:xfrm>
            <a:off x="319489" y="385591"/>
            <a:ext cx="1145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eutraface Display Titling" panose="02000600040000020004" pitchFamily="50" charset="0"/>
              </a:rPr>
              <a:t>Interviewed parents also reported their barriers with their children…</a:t>
            </a:r>
          </a:p>
        </p:txBody>
      </p:sp>
    </p:spTree>
    <p:extLst>
      <p:ext uri="{BB962C8B-B14F-4D97-AF65-F5344CB8AC3E}">
        <p14:creationId xmlns:p14="http://schemas.microsoft.com/office/powerpoint/2010/main" val="21149149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EA12D-856C-436C-9E73-E309D9E46EAF}"/>
              </a:ext>
            </a:extLst>
          </p:cNvPr>
          <p:cNvSpPr txBox="1"/>
          <p:nvPr/>
        </p:nvSpPr>
        <p:spPr>
          <a:xfrm>
            <a:off x="319489" y="385591"/>
            <a:ext cx="1145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eutraface Display Titling" panose="02000600040000020004" pitchFamily="50" charset="0"/>
              </a:rPr>
              <a:t>Interviewed parents also reported their barriers with their children…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946" y="1869232"/>
            <a:ext cx="5859121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Gotham" panose="02000504040000020004" pitchFamily="50" charset="0"/>
              </a:rPr>
              <a:t>Their children not engaging/not feeling comfortable talking to them</a:t>
            </a:r>
          </a:p>
        </p:txBody>
      </p:sp>
    </p:spTree>
    <p:extLst>
      <p:ext uri="{BB962C8B-B14F-4D97-AF65-F5344CB8AC3E}">
        <p14:creationId xmlns:p14="http://schemas.microsoft.com/office/powerpoint/2010/main" val="1625600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EA12D-856C-436C-9E73-E309D9E46EAF}"/>
              </a:ext>
            </a:extLst>
          </p:cNvPr>
          <p:cNvSpPr txBox="1"/>
          <p:nvPr/>
        </p:nvSpPr>
        <p:spPr>
          <a:xfrm>
            <a:off x="319489" y="385591"/>
            <a:ext cx="1145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eutraface Display Titling" panose="02000600040000020004" pitchFamily="50" charset="0"/>
              </a:rPr>
              <a:t>Interviewed parents also reported their barriers with their children…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946" y="1869232"/>
            <a:ext cx="5859121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Gotham" panose="02000504040000020004" pitchFamily="50" charset="0"/>
              </a:rPr>
              <a:t>Their children not engaging/not feeling comfortable talking to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4535" y="1869232"/>
            <a:ext cx="5379397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Gotham" panose="02000504040000020004" pitchFamily="50" charset="0"/>
              </a:rPr>
              <a:t>The timing of the discussion based on age appropriateness</a:t>
            </a:r>
          </a:p>
        </p:txBody>
      </p:sp>
    </p:spTree>
    <p:extLst>
      <p:ext uri="{BB962C8B-B14F-4D97-AF65-F5344CB8AC3E}">
        <p14:creationId xmlns:p14="http://schemas.microsoft.com/office/powerpoint/2010/main" val="8596260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48856" y="4518837"/>
            <a:ext cx="11759609" cy="53163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C2C925-C1BD-4897-A3BA-A5E9B9345FEA}"/>
              </a:ext>
            </a:extLst>
          </p:cNvPr>
          <p:cNvSpPr txBox="1"/>
          <p:nvPr/>
        </p:nvSpPr>
        <p:spPr>
          <a:xfrm>
            <a:off x="966090" y="313595"/>
            <a:ext cx="10466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otham" panose="02000504040000020004" pitchFamily="50" charset="0"/>
              </a:rPr>
              <a:t>One parent said, “I think the only barrier might come </a:t>
            </a:r>
            <a:r>
              <a:rPr lang="en-US" sz="2800" b="1" dirty="0">
                <a:solidFill>
                  <a:schemeClr val="accent3"/>
                </a:solidFill>
                <a:latin typeface="Gotham" panose="02000504040000020004" pitchFamily="50" charset="0"/>
              </a:rPr>
              <a:t>from them maybe being uncomfortable.</a:t>
            </a:r>
            <a:r>
              <a:rPr lang="en-US" sz="2800" dirty="0">
                <a:solidFill>
                  <a:schemeClr val="accent3"/>
                </a:solidFill>
                <a:latin typeface="Gotham" panose="02000504040000020004" pitchFamily="50" charset="0"/>
              </a:rPr>
              <a:t> </a:t>
            </a:r>
            <a:r>
              <a:rPr lang="en-US" sz="2800" dirty="0">
                <a:latin typeface="Gotham" panose="02000504040000020004" pitchFamily="50" charset="0"/>
              </a:rPr>
              <a:t>I think most students or most young people don't want to talk to their parents about it because </a:t>
            </a:r>
            <a:r>
              <a:rPr lang="en-US" sz="2800" b="1" dirty="0">
                <a:solidFill>
                  <a:schemeClr val="accent3"/>
                </a:solidFill>
                <a:latin typeface="Gotham" panose="02000504040000020004" pitchFamily="50" charset="0"/>
              </a:rPr>
              <a:t>they feel like it might be embarrassing</a:t>
            </a:r>
            <a:r>
              <a:rPr lang="en-US" sz="2800" dirty="0">
                <a:latin typeface="Gotham" panose="02000504040000020004" pitchFamily="50" charset="0"/>
              </a:rPr>
              <a:t>, but you should be able to talk to your parent because that's the person who loves you and takes care of you and wants the best for your future. So </a:t>
            </a:r>
            <a:r>
              <a:rPr lang="en-US" sz="2800" b="1" dirty="0">
                <a:solidFill>
                  <a:schemeClr val="accent3"/>
                </a:solidFill>
                <a:latin typeface="Gotham" panose="02000504040000020004" pitchFamily="50" charset="0"/>
              </a:rPr>
              <a:t>it shouldn't be a taboo subject</a:t>
            </a:r>
            <a:r>
              <a:rPr lang="en-US" sz="2800" dirty="0">
                <a:solidFill>
                  <a:schemeClr val="accent3"/>
                </a:solidFill>
                <a:latin typeface="Gotham" panose="02000504040000020004" pitchFamily="50" charset="0"/>
              </a:rPr>
              <a:t>. </a:t>
            </a:r>
            <a:r>
              <a:rPr lang="en-US" sz="2800" dirty="0">
                <a:latin typeface="Gotham" panose="02000504040000020004" pitchFamily="50" charset="0"/>
              </a:rPr>
              <a:t>And I think a lot of times, we make it that way.”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DB191-C40A-43F2-9864-6EA68B5AA56F}"/>
              </a:ext>
            </a:extLst>
          </p:cNvPr>
          <p:cNvSpPr txBox="1"/>
          <p:nvPr/>
        </p:nvSpPr>
        <p:spPr>
          <a:xfrm>
            <a:off x="899989" y="4711592"/>
            <a:ext cx="10598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otham" panose="02000504040000020004" pitchFamily="50" charset="0"/>
              </a:rPr>
              <a:t>Another parent said, “And so it's just kind of like, ‘Mama,’ you know, and blow it off. But I think that just as soon as they're ready, </a:t>
            </a:r>
            <a:r>
              <a:rPr lang="en-US" sz="2800" b="1" dirty="0">
                <a:solidFill>
                  <a:schemeClr val="accent3"/>
                </a:solidFill>
                <a:latin typeface="Gotham" panose="02000504040000020004" pitchFamily="50" charset="0"/>
              </a:rPr>
              <a:t>I'm ready and we're going to talk about it.”</a:t>
            </a:r>
            <a:endParaRPr lang="en-US" sz="2800" dirty="0">
              <a:latin typeface="Gotham" panose="020005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2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4592" y="365761"/>
            <a:ext cx="6574536" cy="6144768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138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350 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en-US" sz="6600" b="1" dirty="0">
                <a:latin typeface="Neutraface Display Titling" panose="02000600040000020004" pitchFamily="50" charset="0"/>
              </a:rPr>
              <a:t>survey responses from our community!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97351855"/>
              </p:ext>
            </p:extLst>
          </p:nvPr>
        </p:nvGraphicFramePr>
        <p:xfrm>
          <a:off x="6400800" y="228600"/>
          <a:ext cx="5367528" cy="640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9128" y="1152144"/>
            <a:ext cx="1179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otham" panose="02000504040000020004" pitchFamily="50" charset="0"/>
              </a:rPr>
              <a:t>152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2480" y="3081528"/>
            <a:ext cx="1179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otham" panose="02000504040000020004" pitchFamily="50" charset="0"/>
              </a:rPr>
              <a:t>41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9128" y="5010912"/>
            <a:ext cx="1179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otham" panose="02000504040000020004" pitchFamily="50" charset="0"/>
              </a:rPr>
              <a:t>157</a:t>
            </a:r>
          </a:p>
        </p:txBody>
      </p:sp>
    </p:spTree>
    <p:extLst>
      <p:ext uri="{BB962C8B-B14F-4D97-AF65-F5344CB8AC3E}">
        <p14:creationId xmlns:p14="http://schemas.microsoft.com/office/powerpoint/2010/main" val="3388679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" y="-40640"/>
            <a:ext cx="121920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440" y="386080"/>
            <a:ext cx="10119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Neutraface Display Titling" panose="02000600040000020004" pitchFamily="50" charset="0"/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6040" y="3510280"/>
            <a:ext cx="101193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Neutraface Display Titling" panose="02000600040000020004" pitchFamily="50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29708102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677" y="318225"/>
            <a:ext cx="859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Summary: CBO 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wanted topic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2865" y="1121569"/>
            <a:ext cx="406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requested delivery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295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common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1" y="181600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LGBTQ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9576" y="1816001"/>
            <a:ext cx="3205163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Websites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0088" y="1816001"/>
            <a:ext cx="3205163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Outside the scope/mission of CBO</a:t>
            </a:r>
          </a:p>
        </p:txBody>
      </p:sp>
    </p:spTree>
    <p:extLst>
      <p:ext uri="{BB962C8B-B14F-4D97-AF65-F5344CB8AC3E}">
        <p14:creationId xmlns:p14="http://schemas.microsoft.com/office/powerpoint/2010/main" val="14640160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677" y="318225"/>
            <a:ext cx="859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Summary: faith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wanted topic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2865" y="1121569"/>
            <a:ext cx="406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requested delivery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295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common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1" y="181600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Parent-Child Communication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9576" y="181600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Educational Programs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0088" y="1816001"/>
            <a:ext cx="3205163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Need additional training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8147638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677" y="318225"/>
            <a:ext cx="859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Summary: Parent or caregiver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wanted topic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2865" y="1121569"/>
            <a:ext cx="406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requested delivery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295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common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1" y="181600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Parent-Child Communication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9576" y="1816001"/>
            <a:ext cx="3205163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Websites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0088" y="1816001"/>
            <a:ext cx="3205163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Limited time</a:t>
            </a:r>
          </a:p>
        </p:txBody>
      </p:sp>
    </p:spTree>
    <p:extLst>
      <p:ext uri="{BB962C8B-B14F-4D97-AF65-F5344CB8AC3E}">
        <p14:creationId xmlns:p14="http://schemas.microsoft.com/office/powerpoint/2010/main" val="36800850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341" y="401896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Summary: Looking at all the Target Populations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wanted topics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2889" y="1108115"/>
            <a:ext cx="406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requested delivery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535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common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1" y="181600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Parent-Child Communication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1" y="4811554"/>
            <a:ext cx="3205163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STIs/STDs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1" y="3064431"/>
            <a:ext cx="3205163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Communication skills with partners</a:t>
            </a:r>
          </a:p>
        </p:txBody>
      </p:sp>
    </p:spTree>
    <p:extLst>
      <p:ext uri="{BB962C8B-B14F-4D97-AF65-F5344CB8AC3E}">
        <p14:creationId xmlns:p14="http://schemas.microsoft.com/office/powerpoint/2010/main" val="21155726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806" y="412056"/>
            <a:ext cx="1006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Summary: Looking at all the Target Populations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wanted topics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0014" y="1154847"/>
            <a:ext cx="406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requested delivery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common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1" y="181600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Parent-Child Communication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1" y="4811554"/>
            <a:ext cx="3205163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STIs/STDs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1" y="3064431"/>
            <a:ext cx="3205163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Communication skills with partners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7676" y="181600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Educational Programs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7675" y="431911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Group setting and Website/online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7676" y="306443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Handouts and/or brochures</a:t>
            </a:r>
          </a:p>
        </p:txBody>
      </p:sp>
    </p:spTree>
    <p:extLst>
      <p:ext uri="{BB962C8B-B14F-4D97-AF65-F5344CB8AC3E}">
        <p14:creationId xmlns:p14="http://schemas.microsoft.com/office/powerpoint/2010/main" val="40899865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594" y="457915"/>
            <a:ext cx="976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Summary: Looking at all the Target Populations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wanted topics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2865" y="1121569"/>
            <a:ext cx="406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requested delivery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2951" y="1275457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otham" panose="02000504040000020004" pitchFamily="50" charset="0"/>
              </a:rPr>
              <a:t>Most common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1" y="181600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Parent-Child Communication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1" y="4811554"/>
            <a:ext cx="3205163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STIs/STDs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1" y="3064431"/>
            <a:ext cx="3205163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Communication skills with partners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9576" y="181600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Educational Programs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9575" y="431911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Group setting and Website/online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9576" y="306443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Handouts and/or brochures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0088" y="1816001"/>
            <a:ext cx="3205163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Need additional training and information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20087" y="4319111"/>
            <a:ext cx="3205163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Others would not approve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20087" y="3526095"/>
            <a:ext cx="3205163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Limited time</a:t>
            </a:r>
          </a:p>
        </p:txBody>
      </p:sp>
    </p:spTree>
    <p:extLst>
      <p:ext uri="{BB962C8B-B14F-4D97-AF65-F5344CB8AC3E}">
        <p14:creationId xmlns:p14="http://schemas.microsoft.com/office/powerpoint/2010/main" val="19513170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25" y="24765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Limitations of survey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990600"/>
            <a:ext cx="116776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Lower response from the faith community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Gotham" panose="02000504040000020004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229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25" y="24765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Limitations of survey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096" y="990600"/>
            <a:ext cx="116776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Lower response from the faith community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Lower response from key demographics</a:t>
            </a:r>
            <a:endParaRPr lang="en-US" sz="2000" dirty="0">
              <a:latin typeface="Gotham" panose="02000504040000020004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Gotham" panose="02000504040000020004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087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25" y="24765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Limitations of survey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990600"/>
            <a:ext cx="116776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Lower response from the faith community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Lower response from key demographics</a:t>
            </a:r>
            <a:endParaRPr lang="en-US" sz="2000" dirty="0">
              <a:latin typeface="Gotham" panose="0200050404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Lack of getting outside our sphere of influence with onsite surveying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Gotham" panose="02000504040000020004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8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4592" y="365761"/>
            <a:ext cx="6574536" cy="6144768"/>
          </a:xfrm>
          <a:prstGeom prst="round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sz="138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25 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en-US" sz="6600" b="1" dirty="0">
                <a:latin typeface="Neutraface Display Titling" panose="02000600040000020004" pitchFamily="50" charset="0"/>
              </a:rPr>
              <a:t>interview responses from our community!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67724267"/>
              </p:ext>
            </p:extLst>
          </p:nvPr>
        </p:nvGraphicFramePr>
        <p:xfrm>
          <a:off x="6400800" y="228600"/>
          <a:ext cx="5367528" cy="640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9128" y="1152144"/>
            <a:ext cx="1179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otham" panose="02000504040000020004" pitchFamily="50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2480" y="3081528"/>
            <a:ext cx="1179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otham" panose="02000504040000020004" pitchFamily="50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9128" y="5010912"/>
            <a:ext cx="1179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otham" panose="0200050404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862930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25" y="24765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Limitations of survey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990600"/>
            <a:ext cx="11677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Lower response from the faith community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Lower response from key demographics</a:t>
            </a:r>
            <a:endParaRPr lang="en-US" sz="2000" dirty="0">
              <a:latin typeface="Gotham" panose="0200050404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Lack of getting outside our sphere of influence with onsite surveying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165" y="347853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Limitations of Interviews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620" y="4124861"/>
            <a:ext cx="116776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Lower response rate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Gotham" panose="02000504040000020004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502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25" y="24765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Limitations of survey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990600"/>
            <a:ext cx="11677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Lower response from the faith community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Lower response from key demographics</a:t>
            </a:r>
            <a:endParaRPr lang="en-US" sz="2000" dirty="0">
              <a:latin typeface="Gotham" panose="02000504040000020004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Lack of getting outside our sphere of influence with onsite surveying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165" y="3478530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latin typeface="Neutraface Display Titling" panose="02000600040000020004" pitchFamily="50" charset="0"/>
              </a:rPr>
              <a:t>Limitations of Interviews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620" y="4124861"/>
            <a:ext cx="116776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Lower response rate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Gotham" panose="02000504040000020004" pitchFamily="50" charset="0"/>
              </a:rPr>
              <a:t>Compressed timeline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>
              <a:latin typeface="Gotham" panose="02000504040000020004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Gotham" panose="02000504040000020004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933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1098995"/>
            <a:ext cx="12054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eutraface Display Titling" panose="02000600040000020004" pitchFamily="50" charset="0"/>
              </a:rPr>
              <a:t>What is coming…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7107" y="2720626"/>
            <a:ext cx="102236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Gotham" panose="02000504040000020004" pitchFamily="50" charset="0"/>
              </a:rPr>
              <a:t>We need to hear from you! </a:t>
            </a:r>
          </a:p>
        </p:txBody>
      </p:sp>
    </p:spTree>
    <p:extLst>
      <p:ext uri="{BB962C8B-B14F-4D97-AF65-F5344CB8AC3E}">
        <p14:creationId xmlns:p14="http://schemas.microsoft.com/office/powerpoint/2010/main" val="14652285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553" y="321013"/>
            <a:ext cx="11887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  <a:latin typeface="Neutraface Display Titling" panose="02000600040000020004" pitchFamily="50" charset="0"/>
              </a:rPr>
              <a:t>Please join one of the three tables (CBO staff, Faith or Parents) to provide:</a:t>
            </a:r>
          </a:p>
          <a:p>
            <a:endParaRPr lang="en-US" sz="4800" dirty="0">
              <a:latin typeface="Gotham" panose="0200050404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>
                <a:latin typeface="Gotham" panose="02000504040000020004" pitchFamily="50" charset="0"/>
              </a:rPr>
              <a:t>Initial thoughts/questions over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>
                <a:latin typeface="Gotham" panose="02000504040000020004" pitchFamily="50" charset="0"/>
              </a:rPr>
              <a:t>Recommendations for next steps</a:t>
            </a:r>
          </a:p>
          <a:p>
            <a:pPr marL="800100" lvl="1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389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139" y="462013"/>
            <a:ext cx="1074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eutraface Display Titling" panose="02000600040000020004" pitchFamily="50" charset="0"/>
              </a:rPr>
              <a:t>Contact information: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39" y="1217289"/>
            <a:ext cx="11174130" cy="3484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Gotham" panose="02000504040000020004" pitchFamily="50" charset="0"/>
              </a:rPr>
              <a:t>Dr. LaNita Wright – Consultant</a:t>
            </a:r>
            <a:br>
              <a:rPr lang="en-US" sz="4400" dirty="0">
                <a:latin typeface="Gotham" panose="02000504040000020004" pitchFamily="50" charset="0"/>
              </a:rPr>
            </a:br>
            <a:r>
              <a:rPr lang="en-US" sz="4400" dirty="0">
                <a:latin typeface="Gotham" panose="02000504040000020004" pitchFamily="50" charset="0"/>
                <a:hlinkClick r:id="rId2"/>
              </a:rPr>
              <a:t>lanita.wright@gmail.com</a:t>
            </a:r>
            <a:br>
              <a:rPr lang="en-US" sz="4400" dirty="0">
                <a:latin typeface="Gotham" panose="02000504040000020004" pitchFamily="50" charset="0"/>
              </a:rPr>
            </a:br>
            <a:br>
              <a:rPr lang="en-US" sz="4400" dirty="0">
                <a:latin typeface="Gotham" panose="02000504040000020004" pitchFamily="50" charset="0"/>
              </a:rPr>
            </a:br>
            <a:r>
              <a:rPr lang="en-US" sz="4400" dirty="0">
                <a:latin typeface="Gotham" panose="02000504040000020004" pitchFamily="50" charset="0"/>
              </a:rPr>
              <a:t>Sharayah Fore – Thrive Director of Data and Evaluation</a:t>
            </a:r>
            <a:br>
              <a:rPr lang="en-US" sz="4400" dirty="0">
                <a:latin typeface="Gotham" panose="02000504040000020004" pitchFamily="50" charset="0"/>
              </a:rPr>
            </a:br>
            <a:r>
              <a:rPr lang="en-US" sz="4400" dirty="0">
                <a:latin typeface="Gotham" panose="02000504040000020004" pitchFamily="50" charset="0"/>
                <a:hlinkClick r:id="rId3"/>
              </a:rPr>
              <a:t>sfore@thriveokc.org</a:t>
            </a:r>
            <a:br>
              <a:rPr lang="en-US" sz="4400" dirty="0">
                <a:latin typeface="Gotham" panose="02000504040000020004" pitchFamily="50" charset="0"/>
              </a:rPr>
            </a:br>
            <a:endParaRPr lang="en-US" sz="4400" dirty="0">
              <a:latin typeface="Gotham" panose="0200050404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83" y="4882739"/>
            <a:ext cx="11638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Gotham" panose="02000504040000020004" pitchFamily="50" charset="0"/>
              </a:rPr>
              <a:t>Full report and PP can be located at </a:t>
            </a:r>
            <a:r>
              <a:rPr lang="en-US" sz="4000" b="1" dirty="0">
                <a:solidFill>
                  <a:schemeClr val="accent3"/>
                </a:solidFill>
                <a:latin typeface="Gotham" panose="02000504040000020004" pitchFamily="50" charset="0"/>
                <a:hlinkClick r:id="rId4"/>
              </a:rPr>
              <a:t>https://thriveokc.org/data/thrive-data</a:t>
            </a:r>
            <a:endParaRPr lang="en-US" sz="4000" b="1" dirty="0">
              <a:solidFill>
                <a:schemeClr val="accent3"/>
              </a:solidFill>
              <a:latin typeface="Gotham" panose="020005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3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370" y="379095"/>
            <a:ext cx="7574708" cy="6379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6"/>
                </a:solidFill>
                <a:latin typeface="Neutraface Display Titling" panose="02000600040000020004" pitchFamily="50" charset="0"/>
              </a:rPr>
              <a:t>Survey Demographic Breakdowns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617523"/>
              </p:ext>
            </p:extLst>
          </p:nvPr>
        </p:nvGraphicFramePr>
        <p:xfrm>
          <a:off x="496563" y="1212980"/>
          <a:ext cx="6962775" cy="526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184571" y="503853"/>
            <a:ext cx="55984" cy="585029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332491"/>
              </p:ext>
            </p:extLst>
          </p:nvPr>
        </p:nvGraphicFramePr>
        <p:xfrm>
          <a:off x="7212563" y="3533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40567" y="5039591"/>
            <a:ext cx="1986998" cy="1439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6"/>
                </a:solidFill>
                <a:latin typeface="Gotham" panose="02000504040000020004" pitchFamily="50" charset="0"/>
              </a:rPr>
              <a:t>10% of our respondents</a:t>
            </a:r>
            <a:r>
              <a:rPr lang="en-US" sz="1600" b="1" baseline="0" dirty="0">
                <a:solidFill>
                  <a:schemeClr val="accent6"/>
                </a:solidFill>
                <a:latin typeface="Gotham" panose="02000504040000020004" pitchFamily="50" charset="0"/>
              </a:rPr>
              <a:t> identified as being of Hispanic  ethnicity.</a:t>
            </a:r>
            <a:endParaRPr lang="en-US" sz="1600" b="1" dirty="0">
              <a:solidFill>
                <a:schemeClr val="accent6"/>
              </a:solidFill>
              <a:latin typeface="Gotham" panose="02000504040000020004" pitchFamily="50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185774"/>
              </p:ext>
            </p:extLst>
          </p:nvPr>
        </p:nvGraphicFramePr>
        <p:xfrm>
          <a:off x="7421676" y="3143250"/>
          <a:ext cx="44005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3104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371124"/>
            <a:ext cx="9875520" cy="6339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  <a:latin typeface="Neutraface Display Titling" panose="02000600040000020004" pitchFamily="50" charset="0"/>
              </a:rPr>
              <a:t>Survey Demographic Breakdowns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42316" y="3672911"/>
            <a:ext cx="11494008" cy="21265"/>
          </a:xfrm>
          <a:prstGeom prst="line">
            <a:avLst/>
          </a:prstGeom>
          <a:noFill/>
          <a:ln w="9525" cap="flat" cmpd="sng" algn="ctr">
            <a:solidFill>
              <a:srgbClr val="CF2D3A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130348"/>
              </p:ext>
            </p:extLst>
          </p:nvPr>
        </p:nvGraphicFramePr>
        <p:xfrm>
          <a:off x="329184" y="1024128"/>
          <a:ext cx="11188364" cy="272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229640"/>
              </p:ext>
            </p:extLst>
          </p:nvPr>
        </p:nvGraphicFramePr>
        <p:xfrm>
          <a:off x="-268605" y="3962557"/>
          <a:ext cx="12272537" cy="270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508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rive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1C4B4"/>
      </a:accent1>
      <a:accent2>
        <a:srgbClr val="C52297"/>
      </a:accent2>
      <a:accent3>
        <a:srgbClr val="F9DD16"/>
      </a:accent3>
      <a:accent4>
        <a:srgbClr val="4B95D7"/>
      </a:accent4>
      <a:accent5>
        <a:srgbClr val="F79646"/>
      </a:accent5>
      <a:accent6>
        <a:srgbClr val="CF2D3A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143C36"/>
      </a:dk2>
      <a:lt2>
        <a:srgbClr val="CBEDE8"/>
      </a:lt2>
      <a:accent1>
        <a:srgbClr val="51C4B4"/>
      </a:accent1>
      <a:accent2>
        <a:srgbClr val="F9DD16"/>
      </a:accent2>
      <a:accent3>
        <a:srgbClr val="CF2D3A"/>
      </a:accent3>
      <a:accent4>
        <a:srgbClr val="4B95D7"/>
      </a:accent4>
      <a:accent5>
        <a:srgbClr val="C52297"/>
      </a:accent5>
      <a:accent6>
        <a:srgbClr val="000000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hriv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9DD16"/>
    </a:accent1>
    <a:accent2>
      <a:srgbClr val="51C4B4"/>
    </a:accent2>
    <a:accent3>
      <a:srgbClr val="C52297"/>
    </a:accent3>
    <a:accent4>
      <a:srgbClr val="CF2D3A"/>
    </a:accent4>
    <a:accent5>
      <a:srgbClr val="4B95D7"/>
    </a:accent5>
    <a:accent6>
      <a:srgbClr val="F79646"/>
    </a:accent6>
    <a:hlink>
      <a:srgbClr val="0000FF"/>
    </a:hlink>
    <a:folHlink>
      <a:srgbClr val="800080"/>
    </a:folHlink>
  </a:clrScheme>
  <a:fontScheme name="Thrive">
    <a:majorFont>
      <a:latin typeface="Neutraface Display Titling"/>
      <a:ea typeface=""/>
      <a:cs typeface=""/>
    </a:majorFont>
    <a:minorFont>
      <a:latin typeface="Gotha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971CC97959440ADE105C13E88F76F" ma:contentTypeVersion="18" ma:contentTypeDescription="Create a new document." ma:contentTypeScope="" ma:versionID="348f1baa4891673ac459d07dd7f2e751">
  <xsd:schema xmlns:xsd="http://www.w3.org/2001/XMLSchema" xmlns:xs="http://www.w3.org/2001/XMLSchema" xmlns:p="http://schemas.microsoft.com/office/2006/metadata/properties" xmlns:ns2="fa8af9b0-e916-493c-8291-0301a4fd20ef" xmlns:ns3="ae841412-6426-4aca-9c9f-09f7077e5ad8" targetNamespace="http://schemas.microsoft.com/office/2006/metadata/properties" ma:root="true" ma:fieldsID="40a1e4ef7f9037e255f91e8488e10d97" ns2:_="" ns3:_="">
    <xsd:import namespace="fa8af9b0-e916-493c-8291-0301a4fd20ef"/>
    <xsd:import namespace="ae841412-6426-4aca-9c9f-09f7077e5a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af9b0-e916-493c-8291-0301a4fd20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e3570a-1901-46c9-a44c-d388326073a9}" ma:internalName="TaxCatchAll" ma:showField="CatchAllData" ma:web="fa8af9b0-e916-493c-8291-0301a4fd20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41412-6426-4aca-9c9f-09f7077e5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7f68dc1-315c-4557-97f2-e8a76f5d05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8af9b0-e916-493c-8291-0301a4fd20ef" xsi:nil="true"/>
    <lcf76f155ced4ddcb4097134ff3c332f xmlns="ae841412-6426-4aca-9c9f-09f7077e5a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7CB44F-3C25-4161-9A7E-A127A067B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8af9b0-e916-493c-8291-0301a4fd20ef"/>
    <ds:schemaRef ds:uri="ae841412-6426-4aca-9c9f-09f7077e5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AD3C72-4159-4A23-8C62-413B4FEF17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622E7F-53A6-43F2-B3DF-85E902615F2A}">
  <ds:schemaRefs>
    <ds:schemaRef ds:uri="http://schemas.microsoft.com/office/2006/metadata/properties"/>
    <ds:schemaRef ds:uri="http://schemas.microsoft.com/office/infopath/2007/PartnerControls"/>
    <ds:schemaRef ds:uri="fa8af9b0-e916-493c-8291-0301a4fd20ef"/>
    <ds:schemaRef ds:uri="ae841412-6426-4aca-9c9f-09f7077e5a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3410</TotalTime>
  <Words>2905</Words>
  <Application>Microsoft Office PowerPoint</Application>
  <PresentationFormat>Widescreen</PresentationFormat>
  <Paragraphs>450</Paragraphs>
  <Slides>74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</vt:lpstr>
      <vt:lpstr>Calibri</vt:lpstr>
      <vt:lpstr>Calibri Light</vt:lpstr>
      <vt:lpstr>Gotham</vt:lpstr>
      <vt:lpstr>Neutraface Display Titling</vt:lpstr>
      <vt:lpstr>Wingdings</vt:lpstr>
      <vt:lpstr>Office Theme</vt:lpstr>
      <vt:lpstr>Retrospect</vt:lpstr>
      <vt:lpstr>Community Engagement Project</vt:lpstr>
      <vt:lpstr>Community Engagement Project (CEP) Overview</vt:lpstr>
      <vt:lpstr>Study design</vt:lpstr>
      <vt:lpstr>Data Collection Process for the Interview</vt:lpstr>
      <vt:lpstr>Data Collection Process for Survey</vt:lpstr>
      <vt:lpstr>PowerPoint Presentation</vt:lpstr>
      <vt:lpstr>PowerPoint Presentation</vt:lpstr>
      <vt:lpstr>Survey Demographic Breakdowns </vt:lpstr>
      <vt:lpstr>Survey Demographic Breakdowns  </vt:lpstr>
      <vt:lpstr>PowerPoint Presentation</vt:lpstr>
      <vt:lpstr>Topic list </vt:lpstr>
      <vt:lpstr>community-based organizations (CBO) staff</vt:lpstr>
      <vt:lpstr>CBO staff - 152 Responses </vt:lpstr>
      <vt:lpstr>CBO staff - 152 Responses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Faith leaders and members </vt:lpstr>
      <vt:lpstr>Faith – 41 survey responses </vt:lpstr>
      <vt:lpstr>Faith</vt:lpstr>
      <vt:lpstr>Faith</vt:lpstr>
      <vt:lpstr>Faith</vt:lpstr>
      <vt:lpstr>Faith</vt:lpstr>
      <vt:lpstr>How comfortable are the following people  discussing TPP topics with youth in your house of worship?</vt:lpstr>
      <vt:lpstr>How important do you feel the following topics are for your youth to learn? </vt:lpstr>
      <vt:lpstr>PowerPoint Presentation</vt:lpstr>
      <vt:lpstr>PowerPoint Presentation</vt:lpstr>
      <vt:lpstr>PowerPoint Presentation</vt:lpstr>
      <vt:lpstr>PowerPoint Presentation</vt:lpstr>
      <vt:lpstr>What are some other settings you would like to see TPP information presented? </vt:lpstr>
      <vt:lpstr>PowerPoint Presentation</vt:lpstr>
      <vt:lpstr>Parents and caregivers</vt:lpstr>
      <vt:lpstr>Parents survey responses</vt:lpstr>
      <vt:lpstr>Parent or Caregiver</vt:lpstr>
      <vt:lpstr>Parent or Caregiver</vt:lpstr>
      <vt:lpstr>Parent or Caregiver</vt:lpstr>
      <vt:lpstr>PowerPoint Presentation</vt:lpstr>
      <vt:lpstr>PowerPoint Presentation</vt:lpstr>
      <vt:lpstr>PowerPoint Presentation</vt:lpstr>
      <vt:lpstr>What is your level of comfort talking to your child(ren) about the following topics? </vt:lpstr>
      <vt:lpstr>Parents report being comfortable talking with their kids on a variety of subjects about sexual health</vt:lpstr>
      <vt:lpstr>Parents report being comfortable talking with their kids on a variety of subjects about sexual health</vt:lpstr>
      <vt:lpstr>Parents report being comfortable talking with their kids on a variety of subjects about sexual health</vt:lpstr>
      <vt:lpstr>For the 74% of parents who had conversations with their child(ren):</vt:lpstr>
      <vt:lpstr>Parents most wanted to learn how to communicate with their child. </vt:lpstr>
      <vt:lpstr>Parents’ Barriers to talking to their kids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Thrive’s Community Engagement Project</dc:title>
  <dc:creator>Sharayah Fore</dc:creator>
  <cp:lastModifiedBy>Amy Jenkins</cp:lastModifiedBy>
  <cp:revision>187</cp:revision>
  <dcterms:created xsi:type="dcterms:W3CDTF">2019-04-16T20:48:26Z</dcterms:created>
  <dcterms:modified xsi:type="dcterms:W3CDTF">2024-03-19T19:19:26Z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0x010100914971CC97959440ADE105C13E88F76F</vt:lpwstr>
  </property>
  <property fmtid="{D5CDD505-2E9C-101B-9397-08002B2CF9AE}" pid="3" name="Order">
    <vt:r8>2942600</vt:r8>
  </property>
</Properties>
</file>